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256" r:id="rId2"/>
    <p:sldId id="258" r:id="rId3"/>
    <p:sldId id="272" r:id="rId4"/>
    <p:sldId id="259" r:id="rId5"/>
    <p:sldId id="269" r:id="rId6"/>
    <p:sldId id="273" r:id="rId7"/>
    <p:sldId id="286" r:id="rId8"/>
    <p:sldId id="277" r:id="rId9"/>
    <p:sldId id="285" r:id="rId10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12"/>
    </p:embeddedFont>
    <p:embeddedFont>
      <p:font typeface="Bebas Neue" panose="020B0606020202050201" pitchFamily="34" charset="77"/>
      <p:regular r:id="rId13"/>
    </p:embeddedFont>
    <p:embeddedFont>
      <p:font typeface="Orbitron" pitchFamily="2" charset="0"/>
      <p:regular r:id="rId14"/>
      <p:bold r:id="rId15"/>
    </p:embeddedFont>
    <p:embeddedFont>
      <p:font typeface="Orbitron ExtraBold" pitchFamily="2" charset="0"/>
      <p:bold r:id="rId16"/>
    </p:embeddedFont>
    <p:embeddedFont>
      <p:font typeface="Spline Sans" pitchFamily="2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ED242B-CC22-4B32-BAE1-86B86EC2D351}">
  <a:tblStyle styleId="{22ED242B-CC22-4B32-BAE1-86B86EC2D3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0"/>
  </p:normalViewPr>
  <p:slideViewPr>
    <p:cSldViewPr snapToGrid="0">
      <p:cViewPr>
        <p:scale>
          <a:sx n="110" d="100"/>
          <a:sy n="110" d="100"/>
        </p:scale>
        <p:origin x="48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2915ae04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2915ae04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f42c8a7023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f42c8a7023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2915ae04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2915ae04d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32915ae04d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32915ae04d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f42c8a7023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f42c8a7023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42c8a7023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42c8a7023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2915ae04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2915ae04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098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770375"/>
            <a:ext cx="7713900" cy="1812300"/>
          </a:xfrm>
          <a:prstGeom prst="rect">
            <a:avLst/>
          </a:prstGeom>
          <a:effectLst>
            <a:outerShdw blurRad="214313" dist="19050" dir="5400000" algn="bl" rotWithShape="0">
              <a:schemeClr val="accent5">
                <a:alpha val="6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3582675"/>
            <a:ext cx="4610100" cy="4095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715100" y="1407600"/>
            <a:ext cx="5476200" cy="562800"/>
          </a:xfrm>
          <a:prstGeom prst="rect">
            <a:avLst/>
          </a:prstGeom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635100" y="3500407"/>
            <a:ext cx="38739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856850" y="1590867"/>
            <a:ext cx="143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286050" y="4051800"/>
            <a:ext cx="4572000" cy="434700"/>
          </a:xfrm>
          <a:prstGeom prst="rect">
            <a:avLst/>
          </a:prstGeom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3634293" y="2895738"/>
            <a:ext cx="47946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3634293" y="1931838"/>
            <a:ext cx="4794600" cy="9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392900"/>
            <a:ext cx="501600" cy="9672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1438575" y="187642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513016"/>
            <a:ext cx="501600" cy="9672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3"/>
          </p:nvPr>
        </p:nvSpPr>
        <p:spPr>
          <a:xfrm>
            <a:off x="1438575" y="299801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633133"/>
            <a:ext cx="501600" cy="9672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1438575" y="41196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 hasCustomPrompt="1"/>
          </p:nvPr>
        </p:nvSpPr>
        <p:spPr>
          <a:xfrm>
            <a:off x="4795625" y="1392913"/>
            <a:ext cx="501600" cy="9672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5521700" y="187642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8" hasCustomPrompt="1"/>
          </p:nvPr>
        </p:nvSpPr>
        <p:spPr>
          <a:xfrm>
            <a:off x="4795575" y="2513029"/>
            <a:ext cx="501600" cy="9672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5521700" y="299801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95575" y="3633145"/>
            <a:ext cx="501600" cy="9672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5521700" y="41196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5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6"/>
          </p:nvPr>
        </p:nvSpPr>
        <p:spPr>
          <a:xfrm>
            <a:off x="1438575" y="1391788"/>
            <a:ext cx="2336400" cy="484800"/>
          </a:xfrm>
          <a:prstGeom prst="rect">
            <a:avLst/>
          </a:prstGeom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7"/>
          </p:nvPr>
        </p:nvSpPr>
        <p:spPr>
          <a:xfrm>
            <a:off x="1438575" y="2513383"/>
            <a:ext cx="2336400" cy="484800"/>
          </a:xfrm>
          <a:prstGeom prst="rect">
            <a:avLst/>
          </a:prstGeom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8"/>
          </p:nvPr>
        </p:nvSpPr>
        <p:spPr>
          <a:xfrm>
            <a:off x="1438575" y="3634979"/>
            <a:ext cx="2336400" cy="484800"/>
          </a:xfrm>
          <a:prstGeom prst="rect">
            <a:avLst/>
          </a:prstGeom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9"/>
          </p:nvPr>
        </p:nvSpPr>
        <p:spPr>
          <a:xfrm>
            <a:off x="5521700" y="1391788"/>
            <a:ext cx="2336400" cy="484800"/>
          </a:xfrm>
          <a:prstGeom prst="rect">
            <a:avLst/>
          </a:prstGeom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0"/>
          </p:nvPr>
        </p:nvSpPr>
        <p:spPr>
          <a:xfrm>
            <a:off x="5521700" y="2513383"/>
            <a:ext cx="2336400" cy="484800"/>
          </a:xfrm>
          <a:prstGeom prst="rect">
            <a:avLst/>
          </a:prstGeom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1"/>
          </p:nvPr>
        </p:nvSpPr>
        <p:spPr>
          <a:xfrm>
            <a:off x="5521700" y="3634979"/>
            <a:ext cx="2336400" cy="484800"/>
          </a:xfrm>
          <a:prstGeom prst="rect">
            <a:avLst/>
          </a:prstGeom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line Sans"/>
              <a:buChar char="●"/>
              <a:defRPr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line Sans"/>
              <a:buChar char="○"/>
              <a:defRPr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line Sans"/>
              <a:buChar char="■"/>
              <a:defRPr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line Sans"/>
              <a:buChar char="●"/>
              <a:defRPr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line Sans"/>
              <a:buChar char="○"/>
              <a:defRPr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line Sans"/>
              <a:buChar char="■"/>
              <a:defRPr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line Sans"/>
              <a:buChar char="●"/>
              <a:defRPr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line Sans"/>
              <a:buChar char="○"/>
              <a:defRPr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line Sans"/>
              <a:buChar char="■"/>
              <a:defRPr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9" r:id="rId7"/>
    <p:sldLayoutId id="2147483670" r:id="rId8"/>
    <p:sldLayoutId id="2147483675" r:id="rId9"/>
    <p:sldLayoutId id="2147483676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>
            <a:spLocks noGrp="1"/>
          </p:cNvSpPr>
          <p:nvPr>
            <p:ph type="ctrTitle"/>
          </p:nvPr>
        </p:nvSpPr>
        <p:spPr>
          <a:xfrm>
            <a:off x="497710" y="3915267"/>
            <a:ext cx="2604267" cy="7939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i="1" u="sng" dirty="0"/>
              <a:t>GROUP 3: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GAURI PATIL</a:t>
            </a:r>
            <a:br>
              <a:rPr lang="en-US" sz="1200" dirty="0"/>
            </a:br>
            <a:r>
              <a:rPr lang="en-US" sz="1200" dirty="0"/>
              <a:t>GREESHMA JANPALA</a:t>
            </a:r>
            <a:br>
              <a:rPr lang="en-US" sz="1200" dirty="0"/>
            </a:br>
            <a:r>
              <a:rPr lang="en-US" sz="1200" dirty="0"/>
              <a:t>SIVANAGENDRA MARADA</a:t>
            </a:r>
            <a:br>
              <a:rPr lang="en-US" sz="1200" dirty="0"/>
            </a:br>
            <a:r>
              <a:rPr lang="en-US" sz="1200" dirty="0"/>
              <a:t>SWAPNIL PATIL</a:t>
            </a:r>
            <a:br>
              <a:rPr lang="en-US" i="1" dirty="0"/>
            </a:br>
            <a:endParaRPr i="1" dirty="0"/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2"/>
          </p:nvPr>
        </p:nvSpPr>
        <p:spPr>
          <a:xfrm>
            <a:off x="243068" y="231494"/>
            <a:ext cx="6919732" cy="17389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 dirty="0"/>
              <a:t>CRIME RATE ANALYSIS DATABASE SYSTEM</a:t>
            </a:r>
            <a:endParaRPr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9C66D-4130-76B2-C507-EA0FFC2CB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433642" y="3371114"/>
            <a:ext cx="2732401" cy="1126554"/>
          </a:xfrm>
        </p:spPr>
        <p:txBody>
          <a:bodyPr/>
          <a:lstStyle/>
          <a:p>
            <a:endParaRPr lang="en-US" dirty="0">
              <a:noFill/>
            </a:endParaRPr>
          </a:p>
        </p:txBody>
      </p:sp>
      <p:sp>
        <p:nvSpPr>
          <p:cNvPr id="2" name="Google Shape;174;p35">
            <a:extLst>
              <a:ext uri="{FF2B5EF4-FFF2-40B4-BE49-F238E27FC236}">
                <a16:creationId xmlns:a16="http://schemas.microsoft.com/office/drawing/2014/main" id="{D7563AD6-B8D9-BF63-3485-25F650DB6E54}"/>
              </a:ext>
            </a:extLst>
          </p:cNvPr>
          <p:cNvSpPr txBox="1">
            <a:spLocks/>
          </p:cNvSpPr>
          <p:nvPr/>
        </p:nvSpPr>
        <p:spPr>
          <a:xfrm>
            <a:off x="369576" y="1620761"/>
            <a:ext cx="6447700" cy="562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rbitron ExtraBold"/>
              <a:buNone/>
              <a:defRPr sz="5200" b="0" i="0" u="none" strike="noStrike" cap="none">
                <a:solidFill>
                  <a:srgbClr val="191919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rbitron ExtraBold"/>
              <a:buNone/>
              <a:defRPr sz="5200" b="0" i="0" u="none" strike="noStrike" cap="none">
                <a:solidFill>
                  <a:srgbClr val="191919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rbitron ExtraBold"/>
              <a:buNone/>
              <a:defRPr sz="5200" b="0" i="0" u="none" strike="noStrike" cap="none">
                <a:solidFill>
                  <a:srgbClr val="191919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rbitron ExtraBold"/>
              <a:buNone/>
              <a:defRPr sz="5200" b="0" i="0" u="none" strike="noStrike" cap="none">
                <a:solidFill>
                  <a:srgbClr val="191919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rbitron ExtraBold"/>
              <a:buNone/>
              <a:defRPr sz="5200" b="0" i="0" u="none" strike="noStrike" cap="none">
                <a:solidFill>
                  <a:srgbClr val="191919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rbitron ExtraBold"/>
              <a:buNone/>
              <a:defRPr sz="5200" b="0" i="0" u="none" strike="noStrike" cap="none">
                <a:solidFill>
                  <a:srgbClr val="191919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rbitron ExtraBold"/>
              <a:buNone/>
              <a:defRPr sz="5200" b="0" i="0" u="none" strike="noStrike" cap="none">
                <a:solidFill>
                  <a:srgbClr val="191919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rbitron ExtraBold"/>
              <a:buNone/>
              <a:defRPr sz="5200" b="0" i="0" u="none" strike="noStrike" cap="none">
                <a:solidFill>
                  <a:srgbClr val="191919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DMDD 6210 </a:t>
            </a:r>
          </a:p>
        </p:txBody>
      </p:sp>
      <p:grpSp>
        <p:nvGrpSpPr>
          <p:cNvPr id="4" name="Google Shape;837;p60">
            <a:extLst>
              <a:ext uri="{FF2B5EF4-FFF2-40B4-BE49-F238E27FC236}">
                <a16:creationId xmlns:a16="http://schemas.microsoft.com/office/drawing/2014/main" id="{3AADD2F7-E091-4B62-331D-B1F6BD6F5249}"/>
              </a:ext>
            </a:extLst>
          </p:cNvPr>
          <p:cNvGrpSpPr/>
          <p:nvPr/>
        </p:nvGrpSpPr>
        <p:grpSpPr>
          <a:xfrm>
            <a:off x="4572000" y="1793426"/>
            <a:ext cx="4178461" cy="2704242"/>
            <a:chOff x="4633225" y="1642625"/>
            <a:chExt cx="3672300" cy="2209675"/>
          </a:xfrm>
        </p:grpSpPr>
        <p:grpSp>
          <p:nvGrpSpPr>
            <p:cNvPr id="5" name="Google Shape;838;p60">
              <a:extLst>
                <a:ext uri="{FF2B5EF4-FFF2-40B4-BE49-F238E27FC236}">
                  <a16:creationId xmlns:a16="http://schemas.microsoft.com/office/drawing/2014/main" id="{05120FD4-E3B7-8635-656A-F83A696624A4}"/>
                </a:ext>
              </a:extLst>
            </p:cNvPr>
            <p:cNvGrpSpPr/>
            <p:nvPr/>
          </p:nvGrpSpPr>
          <p:grpSpPr>
            <a:xfrm>
              <a:off x="4633225" y="1642625"/>
              <a:ext cx="3672300" cy="2209675"/>
              <a:chOff x="4633225" y="1642625"/>
              <a:chExt cx="3672300" cy="2209675"/>
            </a:xfrm>
          </p:grpSpPr>
          <p:sp>
            <p:nvSpPr>
              <p:cNvPr id="7" name="Google Shape;839;p60">
                <a:extLst>
                  <a:ext uri="{FF2B5EF4-FFF2-40B4-BE49-F238E27FC236}">
                    <a16:creationId xmlns:a16="http://schemas.microsoft.com/office/drawing/2014/main" id="{71E5393F-FE40-303E-5C6A-FEDA282B3A02}"/>
                  </a:ext>
                </a:extLst>
              </p:cNvPr>
              <p:cNvSpPr/>
              <p:nvPr/>
            </p:nvSpPr>
            <p:spPr>
              <a:xfrm>
                <a:off x="4859125" y="1642625"/>
                <a:ext cx="3220500" cy="196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214313" dist="19050" dir="5400000" algn="bl" rotWithShape="0">
                  <a:schemeClr val="accent5">
                    <a:alpha val="6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" name="Google Shape;840;p60">
                <a:extLst>
                  <a:ext uri="{FF2B5EF4-FFF2-40B4-BE49-F238E27FC236}">
                    <a16:creationId xmlns:a16="http://schemas.microsoft.com/office/drawing/2014/main" id="{174805EE-E825-D129-5F58-9316079797FC}"/>
                  </a:ext>
                </a:extLst>
              </p:cNvPr>
              <p:cNvGrpSpPr/>
              <p:nvPr/>
            </p:nvGrpSpPr>
            <p:grpSpPr>
              <a:xfrm>
                <a:off x="4633225" y="3606000"/>
                <a:ext cx="3672300" cy="246300"/>
                <a:chOff x="4633225" y="3606000"/>
                <a:chExt cx="3672300" cy="246300"/>
              </a:xfrm>
            </p:grpSpPr>
            <p:sp>
              <p:nvSpPr>
                <p:cNvPr id="10" name="Google Shape;841;p60">
                  <a:extLst>
                    <a:ext uri="{FF2B5EF4-FFF2-40B4-BE49-F238E27FC236}">
                      <a16:creationId xmlns:a16="http://schemas.microsoft.com/office/drawing/2014/main" id="{451B1589-620D-C7DA-A12F-BDF316B49431}"/>
                    </a:ext>
                  </a:extLst>
                </p:cNvPr>
                <p:cNvSpPr/>
                <p:nvPr/>
              </p:nvSpPr>
              <p:spPr>
                <a:xfrm>
                  <a:off x="4633225" y="3606000"/>
                  <a:ext cx="3672300" cy="246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14313" dist="19050" dir="5400000" algn="bl" rotWithShape="0">
                    <a:schemeClr val="accent5">
                      <a:alpha val="63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842;p60">
                  <a:extLst>
                    <a:ext uri="{FF2B5EF4-FFF2-40B4-BE49-F238E27FC236}">
                      <a16:creationId xmlns:a16="http://schemas.microsoft.com/office/drawing/2014/main" id="{AC794A03-8502-4E76-0582-E6D14B3D2087}"/>
                    </a:ext>
                  </a:extLst>
                </p:cNvPr>
                <p:cNvSpPr/>
                <p:nvPr/>
              </p:nvSpPr>
              <p:spPr>
                <a:xfrm>
                  <a:off x="4633225" y="3606000"/>
                  <a:ext cx="3672300" cy="246300"/>
                </a:xfrm>
                <a:prstGeom prst="rect">
                  <a:avLst/>
                </a:prstGeom>
                <a:solidFill>
                  <a:srgbClr val="020226">
                    <a:alpha val="229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" name="Google Shape;843;p60">
                <a:extLst>
                  <a:ext uri="{FF2B5EF4-FFF2-40B4-BE49-F238E27FC236}">
                    <a16:creationId xmlns:a16="http://schemas.microsoft.com/office/drawing/2014/main" id="{93456546-213A-8959-AC81-DD5E5FAF3657}"/>
                  </a:ext>
                </a:extLst>
              </p:cNvPr>
              <p:cNvSpPr/>
              <p:nvPr/>
            </p:nvSpPr>
            <p:spPr>
              <a:xfrm>
                <a:off x="6409025" y="1686200"/>
                <a:ext cx="120600" cy="120600"/>
              </a:xfrm>
              <a:prstGeom prst="ellipse">
                <a:avLst/>
              </a:prstGeom>
              <a:solidFill>
                <a:srgbClr val="020226">
                  <a:alpha val="22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844;p60">
              <a:extLst>
                <a:ext uri="{FF2B5EF4-FFF2-40B4-BE49-F238E27FC236}">
                  <a16:creationId xmlns:a16="http://schemas.microsoft.com/office/drawing/2014/main" id="{6DB81C21-A48E-78EB-C3A7-91595B2603EB}"/>
                </a:ext>
              </a:extLst>
            </p:cNvPr>
            <p:cNvSpPr/>
            <p:nvPr/>
          </p:nvSpPr>
          <p:spPr>
            <a:xfrm rot="10800000">
              <a:off x="6151075" y="3603575"/>
              <a:ext cx="636600" cy="1128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20226">
                <a:alpha val="22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Google Shape;1291;p63">
            <a:extLst>
              <a:ext uri="{FF2B5EF4-FFF2-40B4-BE49-F238E27FC236}">
                <a16:creationId xmlns:a16="http://schemas.microsoft.com/office/drawing/2014/main" id="{0AFCAE9E-2716-5055-2D57-0C6C8ADC8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7003" y="231690"/>
            <a:ext cx="763929" cy="71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4" descr="Storage of Biological Evidence | Department of Public Safety">
            <a:extLst>
              <a:ext uri="{FF2B5EF4-FFF2-40B4-BE49-F238E27FC236}">
                <a16:creationId xmlns:a16="http://schemas.microsoft.com/office/drawing/2014/main" id="{D7F44C89-F3B0-D0D2-9387-C3788FA2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18" y="2113817"/>
            <a:ext cx="3122509" cy="182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>
            <a:spLocks noGrp="1"/>
          </p:cNvSpPr>
          <p:nvPr>
            <p:ph type="title"/>
          </p:nvPr>
        </p:nvSpPr>
        <p:spPr>
          <a:xfrm>
            <a:off x="598666" y="1629788"/>
            <a:ext cx="636809" cy="6516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noFill/>
              </a:rPr>
              <a:t>01</a:t>
            </a:r>
            <a:endParaRPr sz="2000" dirty="0">
              <a:noFill/>
            </a:endParaRPr>
          </a:p>
        </p:txBody>
      </p:sp>
      <p:sp>
        <p:nvSpPr>
          <p:cNvPr id="191" name="Google Shape;191;p37"/>
          <p:cNvSpPr txBox="1">
            <a:spLocks noGrp="1"/>
          </p:cNvSpPr>
          <p:nvPr>
            <p:ph type="title" idx="2"/>
          </p:nvPr>
        </p:nvSpPr>
        <p:spPr>
          <a:xfrm>
            <a:off x="577705" y="2558933"/>
            <a:ext cx="631909" cy="6516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noFill/>
            </a:endParaRPr>
          </a:p>
        </p:txBody>
      </p:sp>
      <p:sp>
        <p:nvSpPr>
          <p:cNvPr id="192" name="Google Shape;192;p37"/>
          <p:cNvSpPr txBox="1">
            <a:spLocks noGrp="1"/>
          </p:cNvSpPr>
          <p:nvPr>
            <p:ph type="title" idx="4"/>
          </p:nvPr>
        </p:nvSpPr>
        <p:spPr>
          <a:xfrm>
            <a:off x="584791" y="3633133"/>
            <a:ext cx="636809" cy="6516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noFill/>
              </a:rPr>
              <a:t>03</a:t>
            </a:r>
            <a:endParaRPr sz="2000" dirty="0">
              <a:noFill/>
            </a:endParaRPr>
          </a:p>
        </p:txBody>
      </p:sp>
      <p:sp>
        <p:nvSpPr>
          <p:cNvPr id="193" name="Google Shape;193;p37"/>
          <p:cNvSpPr txBox="1">
            <a:spLocks noGrp="1"/>
          </p:cNvSpPr>
          <p:nvPr>
            <p:ph type="title" idx="6"/>
          </p:nvPr>
        </p:nvSpPr>
        <p:spPr>
          <a:xfrm>
            <a:off x="4646428" y="1646513"/>
            <a:ext cx="650797" cy="6516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noFill/>
              </a:rPr>
              <a:t>04</a:t>
            </a:r>
            <a:endParaRPr sz="2000" dirty="0">
              <a:noFill/>
            </a:endParaRPr>
          </a:p>
        </p:txBody>
      </p:sp>
      <p:sp>
        <p:nvSpPr>
          <p:cNvPr id="194" name="Google Shape;194;p37"/>
          <p:cNvSpPr txBox="1">
            <a:spLocks noGrp="1"/>
          </p:cNvSpPr>
          <p:nvPr>
            <p:ph type="title" idx="8"/>
          </p:nvPr>
        </p:nvSpPr>
        <p:spPr>
          <a:xfrm>
            <a:off x="4599794" y="2773563"/>
            <a:ext cx="650797" cy="6516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noFill/>
              </a:rPr>
              <a:t>05</a:t>
            </a:r>
            <a:endParaRPr sz="2000" dirty="0">
              <a:noFill/>
            </a:endParaRPr>
          </a:p>
        </p:txBody>
      </p:sp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72712">
            <a:off x="7914103" y="115323"/>
            <a:ext cx="1153068" cy="122192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7"/>
          <p:cNvSpPr txBox="1">
            <a:spLocks noGrp="1"/>
          </p:cNvSpPr>
          <p:nvPr>
            <p:ph type="subTitle" idx="1"/>
          </p:nvPr>
        </p:nvSpPr>
        <p:spPr>
          <a:xfrm>
            <a:off x="1438574" y="1646513"/>
            <a:ext cx="2516737" cy="6516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D1D5DB"/>
                </a:solidFill>
                <a:effectLst/>
                <a:latin typeface="Andale Mono" panose="020B0509000000000004" pitchFamily="49" charset="0"/>
                <a:cs typeface="AkayaKanadaka" panose="02010502080401010103" pitchFamily="2" charset="77"/>
              </a:rPr>
              <a:t>Provide comprehensive overview of crime </a:t>
            </a:r>
            <a:endParaRPr lang="en-US" b="1" dirty="0">
              <a:latin typeface="Andale Mono" panose="020B0509000000000004" pitchFamily="49" charset="0"/>
              <a:cs typeface="AkayaKanadaka" panose="02010502080401010103" pitchFamily="2" charset="77"/>
            </a:endParaRPr>
          </a:p>
        </p:txBody>
      </p:sp>
      <p:sp>
        <p:nvSpPr>
          <p:cNvPr id="198" name="Google Shape;198;p37"/>
          <p:cNvSpPr txBox="1">
            <a:spLocks noGrp="1"/>
          </p:cNvSpPr>
          <p:nvPr>
            <p:ph type="subTitle" idx="3"/>
          </p:nvPr>
        </p:nvSpPr>
        <p:spPr>
          <a:xfrm>
            <a:off x="1438575" y="2610153"/>
            <a:ext cx="2336400" cy="8726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Andale Mono" panose="020B0509000000000004" pitchFamily="49" charset="0"/>
              </a:rPr>
              <a:t>Examine trends in crime</a:t>
            </a:r>
            <a:endParaRPr dirty="0">
              <a:latin typeface="Andale Mono" panose="020B0509000000000004" pitchFamily="49" charset="0"/>
            </a:endParaRPr>
          </a:p>
        </p:txBody>
      </p:sp>
      <p:sp>
        <p:nvSpPr>
          <p:cNvPr id="199" name="Google Shape;199;p37"/>
          <p:cNvSpPr txBox="1">
            <a:spLocks noGrp="1"/>
          </p:cNvSpPr>
          <p:nvPr>
            <p:ph type="subTitle" idx="5"/>
          </p:nvPr>
        </p:nvSpPr>
        <p:spPr>
          <a:xfrm>
            <a:off x="1438575" y="3633134"/>
            <a:ext cx="2516736" cy="7793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Andale Mono" panose="020B0509000000000004" pitchFamily="49" charset="0"/>
              </a:rPr>
              <a:t>Investigate factors contributing to crime rate</a:t>
            </a:r>
            <a:endParaRPr dirty="0">
              <a:latin typeface="Andale Mono" panose="020B0509000000000004" pitchFamily="49" charset="0"/>
            </a:endParaRPr>
          </a:p>
        </p:txBody>
      </p:sp>
      <p:sp>
        <p:nvSpPr>
          <p:cNvPr id="200" name="Google Shape;200;p37"/>
          <p:cNvSpPr txBox="1">
            <a:spLocks noGrp="1"/>
          </p:cNvSpPr>
          <p:nvPr>
            <p:ph type="subTitle" idx="7"/>
          </p:nvPr>
        </p:nvSpPr>
        <p:spPr>
          <a:xfrm>
            <a:off x="5521700" y="1646514"/>
            <a:ext cx="3521906" cy="8022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300" b="0" i="0" dirty="0">
                <a:solidFill>
                  <a:srgbClr val="D1D5DB"/>
                </a:solidFill>
                <a:effectLst/>
                <a:latin typeface="Andale Mono" panose="020B0509000000000004" pitchFamily="49" charset="0"/>
              </a:rPr>
              <a:t>Offer recommendations for improving public safety by collaborating with law enforcement agency</a:t>
            </a:r>
            <a:endParaRPr sz="1300" dirty="0">
              <a:latin typeface="Andale Mono" panose="020B0509000000000004" pitchFamily="49" charset="0"/>
            </a:endParaRPr>
          </a:p>
        </p:txBody>
      </p:sp>
      <p:sp>
        <p:nvSpPr>
          <p:cNvPr id="201" name="Google Shape;201;p37"/>
          <p:cNvSpPr txBox="1">
            <a:spLocks noGrp="1"/>
          </p:cNvSpPr>
          <p:nvPr>
            <p:ph type="subTitle" idx="9"/>
          </p:nvPr>
        </p:nvSpPr>
        <p:spPr>
          <a:xfrm>
            <a:off x="5520064" y="2816575"/>
            <a:ext cx="2336400" cy="5929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>
                <a:latin typeface="Andale Mono" panose="020B0509000000000004" pitchFamily="49" charset="0"/>
              </a:rPr>
              <a:t>Identify Safer Neighborhood</a:t>
            </a:r>
            <a:endParaRPr dirty="0">
              <a:latin typeface="Andale Mono" panose="020B0509000000000004" pitchFamily="49" charset="0"/>
            </a:endParaRPr>
          </a:p>
        </p:txBody>
      </p:sp>
      <p:sp>
        <p:nvSpPr>
          <p:cNvPr id="203" name="Google Shape;203;p37"/>
          <p:cNvSpPr txBox="1">
            <a:spLocks noGrp="1"/>
          </p:cNvSpPr>
          <p:nvPr>
            <p:ph type="title" idx="15"/>
          </p:nvPr>
        </p:nvSpPr>
        <p:spPr>
          <a:xfrm>
            <a:off x="129423" y="1535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Objectives</a:t>
            </a:r>
            <a:endParaRPr dirty="0"/>
          </a:p>
        </p:txBody>
      </p:sp>
      <p:grpSp>
        <p:nvGrpSpPr>
          <p:cNvPr id="2" name="Google Shape;1211;p62">
            <a:extLst>
              <a:ext uri="{FF2B5EF4-FFF2-40B4-BE49-F238E27FC236}">
                <a16:creationId xmlns:a16="http://schemas.microsoft.com/office/drawing/2014/main" id="{4A6F6234-C591-D798-1304-0BCD8E17D70E}"/>
              </a:ext>
            </a:extLst>
          </p:cNvPr>
          <p:cNvGrpSpPr/>
          <p:nvPr/>
        </p:nvGrpSpPr>
        <p:grpSpPr>
          <a:xfrm>
            <a:off x="712318" y="1781824"/>
            <a:ext cx="376854" cy="321685"/>
            <a:chOff x="1531331" y="2831597"/>
            <a:chExt cx="376854" cy="321685"/>
          </a:xfrm>
        </p:grpSpPr>
        <p:sp>
          <p:nvSpPr>
            <p:cNvPr id="3" name="Google Shape;1212;p62">
              <a:extLst>
                <a:ext uri="{FF2B5EF4-FFF2-40B4-BE49-F238E27FC236}">
                  <a16:creationId xmlns:a16="http://schemas.microsoft.com/office/drawing/2014/main" id="{C0AE91B6-CC4F-928B-FB09-EACCAC66666D}"/>
                </a:ext>
              </a:extLst>
            </p:cNvPr>
            <p:cNvSpPr/>
            <p:nvPr/>
          </p:nvSpPr>
          <p:spPr>
            <a:xfrm>
              <a:off x="1597589" y="3020765"/>
              <a:ext cx="244365" cy="66286"/>
            </a:xfrm>
            <a:custGeom>
              <a:avLst/>
              <a:gdLst/>
              <a:ahLst/>
              <a:cxnLst/>
              <a:rect l="l" t="t" r="r" b="b"/>
              <a:pathLst>
                <a:path w="8903" h="2415" extrusionOk="0">
                  <a:moveTo>
                    <a:pt x="8098" y="805"/>
                  </a:moveTo>
                  <a:lnTo>
                    <a:pt x="8098" y="1610"/>
                  </a:lnTo>
                  <a:lnTo>
                    <a:pt x="804" y="1610"/>
                  </a:lnTo>
                  <a:lnTo>
                    <a:pt x="804" y="805"/>
                  </a:lnTo>
                  <a:close/>
                  <a:moveTo>
                    <a:pt x="1" y="0"/>
                  </a:moveTo>
                  <a:lnTo>
                    <a:pt x="1" y="2414"/>
                  </a:lnTo>
                  <a:lnTo>
                    <a:pt x="8903" y="2414"/>
                  </a:lnTo>
                  <a:lnTo>
                    <a:pt x="89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2"/>
                </a:solidFill>
              </a:endParaRPr>
            </a:p>
          </p:txBody>
        </p:sp>
        <p:sp>
          <p:nvSpPr>
            <p:cNvPr id="4" name="Google Shape;1213;p62">
              <a:extLst>
                <a:ext uri="{FF2B5EF4-FFF2-40B4-BE49-F238E27FC236}">
                  <a16:creationId xmlns:a16="http://schemas.microsoft.com/office/drawing/2014/main" id="{FC333983-3349-D307-506E-68010ED4338D}"/>
                </a:ext>
              </a:extLst>
            </p:cNvPr>
            <p:cNvSpPr/>
            <p:nvPr/>
          </p:nvSpPr>
          <p:spPr>
            <a:xfrm>
              <a:off x="1691213" y="2897827"/>
              <a:ext cx="216972" cy="22123"/>
            </a:xfrm>
            <a:custGeom>
              <a:avLst/>
              <a:gdLst/>
              <a:ahLst/>
              <a:cxnLst/>
              <a:rect l="l" t="t" r="r" b="b"/>
              <a:pathLst>
                <a:path w="7905" h="806" extrusionOk="0">
                  <a:moveTo>
                    <a:pt x="1" y="1"/>
                  </a:moveTo>
                  <a:lnTo>
                    <a:pt x="804" y="805"/>
                  </a:lnTo>
                  <a:lnTo>
                    <a:pt x="7904" y="805"/>
                  </a:lnTo>
                  <a:lnTo>
                    <a:pt x="79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" name="Google Shape;1214;p62">
              <a:extLst>
                <a:ext uri="{FF2B5EF4-FFF2-40B4-BE49-F238E27FC236}">
                  <a16:creationId xmlns:a16="http://schemas.microsoft.com/office/drawing/2014/main" id="{EEE8F240-8801-5414-D5EB-F4BDE392803D}"/>
                </a:ext>
              </a:extLst>
            </p:cNvPr>
            <p:cNvSpPr/>
            <p:nvPr/>
          </p:nvSpPr>
          <p:spPr>
            <a:xfrm>
              <a:off x="1531331" y="2897882"/>
              <a:ext cx="376854" cy="255399"/>
            </a:xfrm>
            <a:custGeom>
              <a:avLst/>
              <a:gdLst/>
              <a:ahLst/>
              <a:cxnLst/>
              <a:rect l="l" t="t" r="r" b="b"/>
              <a:pathLst>
                <a:path w="13730" h="9305" extrusionOk="0">
                  <a:moveTo>
                    <a:pt x="12121" y="3673"/>
                  </a:moveTo>
                  <a:lnTo>
                    <a:pt x="12121" y="7695"/>
                  </a:lnTo>
                  <a:lnTo>
                    <a:pt x="1610" y="7695"/>
                  </a:lnTo>
                  <a:lnTo>
                    <a:pt x="1610" y="3673"/>
                  </a:lnTo>
                  <a:close/>
                  <a:moveTo>
                    <a:pt x="1" y="0"/>
                  </a:moveTo>
                  <a:lnTo>
                    <a:pt x="1" y="9304"/>
                  </a:lnTo>
                  <a:lnTo>
                    <a:pt x="13729" y="9304"/>
                  </a:lnTo>
                  <a:lnTo>
                    <a:pt x="13729" y="1608"/>
                  </a:lnTo>
                  <a:lnTo>
                    <a:pt x="6296" y="1608"/>
                  </a:lnTo>
                  <a:lnTo>
                    <a:pt x="4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" name="Google Shape;1215;p62">
              <a:extLst>
                <a:ext uri="{FF2B5EF4-FFF2-40B4-BE49-F238E27FC236}">
                  <a16:creationId xmlns:a16="http://schemas.microsoft.com/office/drawing/2014/main" id="{1D979D1C-2D7B-C59E-B5B5-4A186C9B3A06}"/>
                </a:ext>
              </a:extLst>
            </p:cNvPr>
            <p:cNvSpPr/>
            <p:nvPr/>
          </p:nvSpPr>
          <p:spPr>
            <a:xfrm>
              <a:off x="1704140" y="2831597"/>
              <a:ext cx="204045" cy="44218"/>
            </a:xfrm>
            <a:custGeom>
              <a:avLst/>
              <a:gdLst/>
              <a:ahLst/>
              <a:cxnLst/>
              <a:rect l="l" t="t" r="r" b="b"/>
              <a:pathLst>
                <a:path w="7434" h="1611" extrusionOk="0">
                  <a:moveTo>
                    <a:pt x="1610" y="1"/>
                  </a:moveTo>
                  <a:lnTo>
                    <a:pt x="0" y="1610"/>
                  </a:lnTo>
                  <a:lnTo>
                    <a:pt x="7433" y="1610"/>
                  </a:lnTo>
                  <a:lnTo>
                    <a:pt x="74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7" name="Google Shape;1148;p62">
            <a:extLst>
              <a:ext uri="{FF2B5EF4-FFF2-40B4-BE49-F238E27FC236}">
                <a16:creationId xmlns:a16="http://schemas.microsoft.com/office/drawing/2014/main" id="{F0C37D96-5383-8C58-9A58-6CDADA8039CC}"/>
              </a:ext>
            </a:extLst>
          </p:cNvPr>
          <p:cNvGrpSpPr/>
          <p:nvPr/>
        </p:nvGrpSpPr>
        <p:grpSpPr>
          <a:xfrm>
            <a:off x="4736751" y="2905645"/>
            <a:ext cx="376882" cy="376854"/>
            <a:chOff x="3164183" y="2821139"/>
            <a:chExt cx="376882" cy="376854"/>
          </a:xfrm>
        </p:grpSpPr>
        <p:sp>
          <p:nvSpPr>
            <p:cNvPr id="8" name="Google Shape;1149;p62">
              <a:extLst>
                <a:ext uri="{FF2B5EF4-FFF2-40B4-BE49-F238E27FC236}">
                  <a16:creationId xmlns:a16="http://schemas.microsoft.com/office/drawing/2014/main" id="{B95E01E2-D69E-085B-B99A-3F2D0A8A15ED}"/>
                </a:ext>
              </a:extLst>
            </p:cNvPr>
            <p:cNvSpPr/>
            <p:nvPr/>
          </p:nvSpPr>
          <p:spPr>
            <a:xfrm>
              <a:off x="3279819" y="3028532"/>
              <a:ext cx="53879" cy="53879"/>
            </a:xfrm>
            <a:custGeom>
              <a:avLst/>
              <a:gdLst/>
              <a:ahLst/>
              <a:cxnLst/>
              <a:rect l="l" t="t" r="r" b="b"/>
              <a:pathLst>
                <a:path w="1963" h="1963" extrusionOk="0">
                  <a:moveTo>
                    <a:pt x="818" y="0"/>
                  </a:moveTo>
                  <a:lnTo>
                    <a:pt x="0" y="818"/>
                  </a:lnTo>
                  <a:lnTo>
                    <a:pt x="1145" y="1962"/>
                  </a:lnTo>
                  <a:lnTo>
                    <a:pt x="1962" y="1145"/>
                  </a:lnTo>
                  <a:cubicBezTo>
                    <a:pt x="1748" y="987"/>
                    <a:pt x="1541" y="811"/>
                    <a:pt x="1347" y="616"/>
                  </a:cubicBezTo>
                  <a:cubicBezTo>
                    <a:pt x="1152" y="421"/>
                    <a:pt x="976" y="215"/>
                    <a:pt x="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" name="Google Shape;1150;p62">
              <a:extLst>
                <a:ext uri="{FF2B5EF4-FFF2-40B4-BE49-F238E27FC236}">
                  <a16:creationId xmlns:a16="http://schemas.microsoft.com/office/drawing/2014/main" id="{9B0ACC26-1172-45CB-5EC7-8F8ADEAE16ED}"/>
                </a:ext>
              </a:extLst>
            </p:cNvPr>
            <p:cNvSpPr/>
            <p:nvPr/>
          </p:nvSpPr>
          <p:spPr>
            <a:xfrm>
              <a:off x="3164183" y="3090262"/>
              <a:ext cx="107731" cy="107731"/>
            </a:xfrm>
            <a:custGeom>
              <a:avLst/>
              <a:gdLst/>
              <a:ahLst/>
              <a:cxnLst/>
              <a:rect l="l" t="t" r="r" b="b"/>
              <a:pathLst>
                <a:path w="3925" h="3925" extrusionOk="0">
                  <a:moveTo>
                    <a:pt x="2209" y="0"/>
                  </a:moveTo>
                  <a:lnTo>
                    <a:pt x="1" y="2208"/>
                  </a:lnTo>
                  <a:lnTo>
                    <a:pt x="1718" y="3925"/>
                  </a:lnTo>
                  <a:lnTo>
                    <a:pt x="3925" y="1717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" name="Google Shape;1151;p62">
              <a:extLst>
                <a:ext uri="{FF2B5EF4-FFF2-40B4-BE49-F238E27FC236}">
                  <a16:creationId xmlns:a16="http://schemas.microsoft.com/office/drawing/2014/main" id="{6077BEA8-A659-38DD-4358-AE5360BDD376}"/>
                </a:ext>
              </a:extLst>
            </p:cNvPr>
            <p:cNvSpPr/>
            <p:nvPr/>
          </p:nvSpPr>
          <p:spPr>
            <a:xfrm>
              <a:off x="3240514" y="3058834"/>
              <a:ext cx="62855" cy="62855"/>
            </a:xfrm>
            <a:custGeom>
              <a:avLst/>
              <a:gdLst/>
              <a:ahLst/>
              <a:cxnLst/>
              <a:rect l="l" t="t" r="r" b="b"/>
              <a:pathLst>
                <a:path w="2290" h="2290" extrusionOk="0">
                  <a:moveTo>
                    <a:pt x="572" y="1"/>
                  </a:moveTo>
                  <a:lnTo>
                    <a:pt x="1" y="572"/>
                  </a:lnTo>
                  <a:lnTo>
                    <a:pt x="1717" y="2290"/>
                  </a:lnTo>
                  <a:lnTo>
                    <a:pt x="2290" y="171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" name="Google Shape;1152;p62">
              <a:extLst>
                <a:ext uri="{FF2B5EF4-FFF2-40B4-BE49-F238E27FC236}">
                  <a16:creationId xmlns:a16="http://schemas.microsoft.com/office/drawing/2014/main" id="{271DBA57-4E75-4AC4-4BBD-BA9C07585561}"/>
                </a:ext>
              </a:extLst>
            </p:cNvPr>
            <p:cNvSpPr/>
            <p:nvPr/>
          </p:nvSpPr>
          <p:spPr>
            <a:xfrm>
              <a:off x="3296699" y="2821139"/>
              <a:ext cx="244365" cy="244420"/>
            </a:xfrm>
            <a:custGeom>
              <a:avLst/>
              <a:gdLst/>
              <a:ahLst/>
              <a:cxnLst/>
              <a:rect l="l" t="t" r="r" b="b"/>
              <a:pathLst>
                <a:path w="8903" h="8905" extrusionOk="0">
                  <a:moveTo>
                    <a:pt x="4451" y="1"/>
                  </a:moveTo>
                  <a:cubicBezTo>
                    <a:pt x="1993" y="1"/>
                    <a:pt x="1" y="1994"/>
                    <a:pt x="1" y="4452"/>
                  </a:cubicBezTo>
                  <a:cubicBezTo>
                    <a:pt x="1" y="6911"/>
                    <a:pt x="1993" y="8904"/>
                    <a:pt x="4451" y="8904"/>
                  </a:cubicBezTo>
                  <a:cubicBezTo>
                    <a:pt x="6909" y="8904"/>
                    <a:pt x="8903" y="6911"/>
                    <a:pt x="8903" y="4452"/>
                  </a:cubicBezTo>
                  <a:cubicBezTo>
                    <a:pt x="8903" y="1994"/>
                    <a:pt x="6909" y="1"/>
                    <a:pt x="4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Google Shape;1216;p62">
            <a:extLst>
              <a:ext uri="{FF2B5EF4-FFF2-40B4-BE49-F238E27FC236}">
                <a16:creationId xmlns:a16="http://schemas.microsoft.com/office/drawing/2014/main" id="{AB3A2E2E-9AA8-E0FE-2AFA-754F54944588}"/>
              </a:ext>
            </a:extLst>
          </p:cNvPr>
          <p:cNvGrpSpPr/>
          <p:nvPr/>
        </p:nvGrpSpPr>
        <p:grpSpPr>
          <a:xfrm>
            <a:off x="720000" y="3770529"/>
            <a:ext cx="376827" cy="376854"/>
            <a:chOff x="2347812" y="2831597"/>
            <a:chExt cx="376827" cy="376854"/>
          </a:xfrm>
        </p:grpSpPr>
        <p:sp>
          <p:nvSpPr>
            <p:cNvPr id="13" name="Google Shape;1217;p62">
              <a:extLst>
                <a:ext uri="{FF2B5EF4-FFF2-40B4-BE49-F238E27FC236}">
                  <a16:creationId xmlns:a16="http://schemas.microsoft.com/office/drawing/2014/main" id="{798BA861-E5EF-D57E-06E9-BCDE1995D209}"/>
                </a:ext>
              </a:extLst>
            </p:cNvPr>
            <p:cNvSpPr/>
            <p:nvPr/>
          </p:nvSpPr>
          <p:spPr>
            <a:xfrm>
              <a:off x="2547959" y="3131159"/>
              <a:ext cx="50668" cy="50641"/>
            </a:xfrm>
            <a:custGeom>
              <a:avLst/>
              <a:gdLst/>
              <a:ahLst/>
              <a:cxnLst/>
              <a:rect l="l" t="t" r="r" b="b"/>
              <a:pathLst>
                <a:path w="1846" h="1845" extrusionOk="0">
                  <a:moveTo>
                    <a:pt x="0" y="0"/>
                  </a:moveTo>
                  <a:lnTo>
                    <a:pt x="0" y="1844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" name="Google Shape;1218;p62">
              <a:extLst>
                <a:ext uri="{FF2B5EF4-FFF2-40B4-BE49-F238E27FC236}">
                  <a16:creationId xmlns:a16="http://schemas.microsoft.com/office/drawing/2014/main" id="{3D4FF79A-6EEB-3AC4-485E-A676F363D7DF}"/>
                </a:ext>
              </a:extLst>
            </p:cNvPr>
            <p:cNvSpPr/>
            <p:nvPr/>
          </p:nvSpPr>
          <p:spPr>
            <a:xfrm>
              <a:off x="2347812" y="2875787"/>
              <a:ext cx="288528" cy="44163"/>
            </a:xfrm>
            <a:custGeom>
              <a:avLst/>
              <a:gdLst/>
              <a:ahLst/>
              <a:cxnLst/>
              <a:rect l="l" t="t" r="r" b="b"/>
              <a:pathLst>
                <a:path w="10512" h="1609" extrusionOk="0">
                  <a:moveTo>
                    <a:pt x="0" y="0"/>
                  </a:moveTo>
                  <a:lnTo>
                    <a:pt x="0" y="1608"/>
                  </a:lnTo>
                  <a:lnTo>
                    <a:pt x="10511" y="1608"/>
                  </a:lnTo>
                  <a:lnTo>
                    <a:pt x="10511" y="0"/>
                  </a:lnTo>
                  <a:lnTo>
                    <a:pt x="8902" y="0"/>
                  </a:lnTo>
                  <a:lnTo>
                    <a:pt x="8902" y="804"/>
                  </a:lnTo>
                  <a:lnTo>
                    <a:pt x="8097" y="804"/>
                  </a:lnTo>
                  <a:lnTo>
                    <a:pt x="8097" y="0"/>
                  </a:lnTo>
                  <a:lnTo>
                    <a:pt x="6729" y="0"/>
                  </a:lnTo>
                  <a:lnTo>
                    <a:pt x="6729" y="804"/>
                  </a:lnTo>
                  <a:lnTo>
                    <a:pt x="5926" y="804"/>
                  </a:lnTo>
                  <a:lnTo>
                    <a:pt x="5926" y="0"/>
                  </a:lnTo>
                  <a:lnTo>
                    <a:pt x="4585" y="0"/>
                  </a:lnTo>
                  <a:lnTo>
                    <a:pt x="4585" y="804"/>
                  </a:lnTo>
                  <a:lnTo>
                    <a:pt x="3781" y="804"/>
                  </a:lnTo>
                  <a:lnTo>
                    <a:pt x="3781" y="0"/>
                  </a:lnTo>
                  <a:lnTo>
                    <a:pt x="2413" y="0"/>
                  </a:lnTo>
                  <a:lnTo>
                    <a:pt x="2413" y="804"/>
                  </a:lnTo>
                  <a:lnTo>
                    <a:pt x="1608" y="80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" name="Google Shape;1219;p62">
              <a:extLst>
                <a:ext uri="{FF2B5EF4-FFF2-40B4-BE49-F238E27FC236}">
                  <a16:creationId xmlns:a16="http://schemas.microsoft.com/office/drawing/2014/main" id="{9CB3BF01-16A8-046D-30E1-BB28182FBE7B}"/>
                </a:ext>
              </a:extLst>
            </p:cNvPr>
            <p:cNvSpPr/>
            <p:nvPr/>
          </p:nvSpPr>
          <p:spPr>
            <a:xfrm>
              <a:off x="2552570" y="3124681"/>
              <a:ext cx="83770" cy="83770"/>
            </a:xfrm>
            <a:custGeom>
              <a:avLst/>
              <a:gdLst/>
              <a:ahLst/>
              <a:cxnLst/>
              <a:rect l="l" t="t" r="r" b="b"/>
              <a:pathLst>
                <a:path w="3052" h="3052" extrusionOk="0">
                  <a:moveTo>
                    <a:pt x="3051" y="0"/>
                  </a:moveTo>
                  <a:lnTo>
                    <a:pt x="0" y="3052"/>
                  </a:lnTo>
                  <a:lnTo>
                    <a:pt x="3051" y="3052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6" name="Google Shape;1220;p62">
              <a:extLst>
                <a:ext uri="{FF2B5EF4-FFF2-40B4-BE49-F238E27FC236}">
                  <a16:creationId xmlns:a16="http://schemas.microsoft.com/office/drawing/2014/main" id="{2101C9F7-3A1F-82E3-C4A8-4CBF56B4FD6A}"/>
                </a:ext>
              </a:extLst>
            </p:cNvPr>
            <p:cNvSpPr/>
            <p:nvPr/>
          </p:nvSpPr>
          <p:spPr>
            <a:xfrm>
              <a:off x="2347812" y="2942018"/>
              <a:ext cx="288528" cy="266433"/>
            </a:xfrm>
            <a:custGeom>
              <a:avLst/>
              <a:gdLst/>
              <a:ahLst/>
              <a:cxnLst/>
              <a:rect l="l" t="t" r="r" b="b"/>
              <a:pathLst>
                <a:path w="10512" h="9707" extrusionOk="0">
                  <a:moveTo>
                    <a:pt x="0" y="0"/>
                  </a:moveTo>
                  <a:lnTo>
                    <a:pt x="0" y="9707"/>
                  </a:lnTo>
                  <a:lnTo>
                    <a:pt x="6489" y="9707"/>
                  </a:lnTo>
                  <a:lnTo>
                    <a:pt x="6489" y="6087"/>
                  </a:lnTo>
                  <a:lnTo>
                    <a:pt x="10511" y="6087"/>
                  </a:lnTo>
                  <a:lnTo>
                    <a:pt x="105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7" name="Google Shape;1221;p62">
              <a:extLst>
                <a:ext uri="{FF2B5EF4-FFF2-40B4-BE49-F238E27FC236}">
                  <a16:creationId xmlns:a16="http://schemas.microsoft.com/office/drawing/2014/main" id="{FFE001A3-D807-FF2D-0979-07C582D7D37F}"/>
                </a:ext>
              </a:extLst>
            </p:cNvPr>
            <p:cNvSpPr/>
            <p:nvPr/>
          </p:nvSpPr>
          <p:spPr>
            <a:xfrm>
              <a:off x="2391947" y="2831597"/>
              <a:ext cx="22095" cy="22123"/>
            </a:xfrm>
            <a:custGeom>
              <a:avLst/>
              <a:gdLst/>
              <a:ahLst/>
              <a:cxnLst/>
              <a:rect l="l" t="t" r="r" b="b"/>
              <a:pathLst>
                <a:path w="805" h="806" extrusionOk="0">
                  <a:moveTo>
                    <a:pt x="0" y="1"/>
                  </a:moveTo>
                  <a:lnTo>
                    <a:pt x="0" y="806"/>
                  </a:lnTo>
                  <a:lnTo>
                    <a:pt x="805" y="806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8" name="Google Shape;1222;p62">
              <a:extLst>
                <a:ext uri="{FF2B5EF4-FFF2-40B4-BE49-F238E27FC236}">
                  <a16:creationId xmlns:a16="http://schemas.microsoft.com/office/drawing/2014/main" id="{3F409584-B21F-F79C-5A0D-30FEDDE4A7BE}"/>
                </a:ext>
              </a:extLst>
            </p:cNvPr>
            <p:cNvSpPr/>
            <p:nvPr/>
          </p:nvSpPr>
          <p:spPr>
            <a:xfrm>
              <a:off x="2451563" y="2831597"/>
              <a:ext cx="22068" cy="22123"/>
            </a:xfrm>
            <a:custGeom>
              <a:avLst/>
              <a:gdLst/>
              <a:ahLst/>
              <a:cxnLst/>
              <a:rect l="l" t="t" r="r" b="b"/>
              <a:pathLst>
                <a:path w="804" h="806" extrusionOk="0">
                  <a:moveTo>
                    <a:pt x="1" y="1"/>
                  </a:moveTo>
                  <a:lnTo>
                    <a:pt x="1" y="806"/>
                  </a:lnTo>
                  <a:lnTo>
                    <a:pt x="804" y="806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" name="Google Shape;1223;p62">
              <a:extLst>
                <a:ext uri="{FF2B5EF4-FFF2-40B4-BE49-F238E27FC236}">
                  <a16:creationId xmlns:a16="http://schemas.microsoft.com/office/drawing/2014/main" id="{2CBF5023-0DEA-C1F6-A4CC-0799112E33A9}"/>
                </a:ext>
              </a:extLst>
            </p:cNvPr>
            <p:cNvSpPr/>
            <p:nvPr/>
          </p:nvSpPr>
          <p:spPr>
            <a:xfrm>
              <a:off x="2510411" y="2831597"/>
              <a:ext cx="22123" cy="22123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1" y="1"/>
                  </a:moveTo>
                  <a:lnTo>
                    <a:pt x="1" y="806"/>
                  </a:lnTo>
                  <a:lnTo>
                    <a:pt x="805" y="806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" name="Google Shape;1224;p62">
              <a:extLst>
                <a:ext uri="{FF2B5EF4-FFF2-40B4-BE49-F238E27FC236}">
                  <a16:creationId xmlns:a16="http://schemas.microsoft.com/office/drawing/2014/main" id="{60667EA1-FC76-F85F-129D-CF35E7266079}"/>
                </a:ext>
              </a:extLst>
            </p:cNvPr>
            <p:cNvSpPr/>
            <p:nvPr/>
          </p:nvSpPr>
          <p:spPr>
            <a:xfrm>
              <a:off x="2570054" y="2831597"/>
              <a:ext cx="22095" cy="22123"/>
            </a:xfrm>
            <a:custGeom>
              <a:avLst/>
              <a:gdLst/>
              <a:ahLst/>
              <a:cxnLst/>
              <a:rect l="l" t="t" r="r" b="b"/>
              <a:pathLst>
                <a:path w="805" h="806" extrusionOk="0">
                  <a:moveTo>
                    <a:pt x="0" y="1"/>
                  </a:moveTo>
                  <a:lnTo>
                    <a:pt x="0" y="806"/>
                  </a:lnTo>
                  <a:lnTo>
                    <a:pt x="805" y="806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" name="Google Shape;1225;p62">
              <a:extLst>
                <a:ext uri="{FF2B5EF4-FFF2-40B4-BE49-F238E27FC236}">
                  <a16:creationId xmlns:a16="http://schemas.microsoft.com/office/drawing/2014/main" id="{4316AFAA-90B3-D97F-8891-A3D1FF456BC9}"/>
                </a:ext>
              </a:extLst>
            </p:cNvPr>
            <p:cNvSpPr/>
            <p:nvPr/>
          </p:nvSpPr>
          <p:spPr>
            <a:xfrm>
              <a:off x="2658353" y="2897827"/>
              <a:ext cx="66286" cy="219388"/>
            </a:xfrm>
            <a:custGeom>
              <a:avLst/>
              <a:gdLst/>
              <a:ahLst/>
              <a:cxnLst/>
              <a:rect l="l" t="t" r="r" b="b"/>
              <a:pathLst>
                <a:path w="2415" h="7993" extrusionOk="0">
                  <a:moveTo>
                    <a:pt x="0" y="1"/>
                  </a:moveTo>
                  <a:lnTo>
                    <a:pt x="0" y="7992"/>
                  </a:lnTo>
                  <a:lnTo>
                    <a:pt x="2415" y="7992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2" name="Google Shape;1226;p62">
              <a:extLst>
                <a:ext uri="{FF2B5EF4-FFF2-40B4-BE49-F238E27FC236}">
                  <a16:creationId xmlns:a16="http://schemas.microsoft.com/office/drawing/2014/main" id="{4EDDE8BB-36FD-AFCC-A0F9-920205627B7A}"/>
                </a:ext>
              </a:extLst>
            </p:cNvPr>
            <p:cNvSpPr/>
            <p:nvPr/>
          </p:nvSpPr>
          <p:spPr>
            <a:xfrm>
              <a:off x="2658353" y="2831597"/>
              <a:ext cx="66286" cy="44218"/>
            </a:xfrm>
            <a:custGeom>
              <a:avLst/>
              <a:gdLst/>
              <a:ahLst/>
              <a:cxnLst/>
              <a:rect l="l" t="t" r="r" b="b"/>
              <a:pathLst>
                <a:path w="2415" h="1611" extrusionOk="0">
                  <a:moveTo>
                    <a:pt x="0" y="1"/>
                  </a:moveTo>
                  <a:lnTo>
                    <a:pt x="0" y="1610"/>
                  </a:lnTo>
                  <a:lnTo>
                    <a:pt x="2415" y="1610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" name="Google Shape;1227;p62">
              <a:extLst>
                <a:ext uri="{FF2B5EF4-FFF2-40B4-BE49-F238E27FC236}">
                  <a16:creationId xmlns:a16="http://schemas.microsoft.com/office/drawing/2014/main" id="{60C6DC81-9368-0E78-31BF-2A8F8A71E817}"/>
                </a:ext>
              </a:extLst>
            </p:cNvPr>
            <p:cNvSpPr/>
            <p:nvPr/>
          </p:nvSpPr>
          <p:spPr>
            <a:xfrm>
              <a:off x="2658353" y="3139228"/>
              <a:ext cx="66286" cy="68921"/>
            </a:xfrm>
            <a:custGeom>
              <a:avLst/>
              <a:gdLst/>
              <a:ahLst/>
              <a:cxnLst/>
              <a:rect l="l" t="t" r="r" b="b"/>
              <a:pathLst>
                <a:path w="2415" h="2511" extrusionOk="0">
                  <a:moveTo>
                    <a:pt x="0" y="1"/>
                  </a:moveTo>
                  <a:lnTo>
                    <a:pt x="0" y="96"/>
                  </a:lnTo>
                  <a:lnTo>
                    <a:pt x="1208" y="2510"/>
                  </a:lnTo>
                  <a:lnTo>
                    <a:pt x="2415" y="96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pic>
        <p:nvPicPr>
          <p:cNvPr id="24" name="Google Shape;1295;p63">
            <a:extLst>
              <a:ext uri="{FF2B5EF4-FFF2-40B4-BE49-F238E27FC236}">
                <a16:creationId xmlns:a16="http://schemas.microsoft.com/office/drawing/2014/main" id="{801B35E0-268B-D839-428E-3CAC5157493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52" y="2703989"/>
            <a:ext cx="450635" cy="39008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5" name="Google Shape;879;p62">
            <a:extLst>
              <a:ext uri="{FF2B5EF4-FFF2-40B4-BE49-F238E27FC236}">
                <a16:creationId xmlns:a16="http://schemas.microsoft.com/office/drawing/2014/main" id="{09061A3B-E849-D6AC-EA38-F5B0B987B49E}"/>
              </a:ext>
            </a:extLst>
          </p:cNvPr>
          <p:cNvSpPr/>
          <p:nvPr/>
        </p:nvSpPr>
        <p:spPr>
          <a:xfrm>
            <a:off x="4783349" y="1782565"/>
            <a:ext cx="376854" cy="376854"/>
          </a:xfrm>
          <a:custGeom>
            <a:avLst/>
            <a:gdLst/>
            <a:ahLst/>
            <a:cxnLst/>
            <a:rect l="l" t="t" r="r" b="b"/>
            <a:pathLst>
              <a:path w="13730" h="13730" extrusionOk="0">
                <a:moveTo>
                  <a:pt x="6464" y="1625"/>
                </a:moveTo>
                <a:lnTo>
                  <a:pt x="6464" y="2495"/>
                </a:lnTo>
                <a:lnTo>
                  <a:pt x="5659" y="2495"/>
                </a:lnTo>
                <a:lnTo>
                  <a:pt x="5659" y="3299"/>
                </a:lnTo>
                <a:lnTo>
                  <a:pt x="6464" y="3299"/>
                </a:lnTo>
                <a:lnTo>
                  <a:pt x="6464" y="4133"/>
                </a:lnTo>
                <a:cubicBezTo>
                  <a:pt x="5261" y="4309"/>
                  <a:pt x="4309" y="5261"/>
                  <a:pt x="4134" y="6463"/>
                </a:cubicBezTo>
                <a:lnTo>
                  <a:pt x="3299" y="6463"/>
                </a:lnTo>
                <a:lnTo>
                  <a:pt x="3299" y="5660"/>
                </a:lnTo>
                <a:lnTo>
                  <a:pt x="2494" y="5660"/>
                </a:lnTo>
                <a:lnTo>
                  <a:pt x="2494" y="6463"/>
                </a:lnTo>
                <a:lnTo>
                  <a:pt x="1626" y="6463"/>
                </a:lnTo>
                <a:cubicBezTo>
                  <a:pt x="1822" y="3885"/>
                  <a:pt x="3885" y="1821"/>
                  <a:pt x="6464" y="1625"/>
                </a:cubicBezTo>
                <a:close/>
                <a:moveTo>
                  <a:pt x="6464" y="4950"/>
                </a:moveTo>
                <a:lnTo>
                  <a:pt x="6464" y="6463"/>
                </a:lnTo>
                <a:lnTo>
                  <a:pt x="4950" y="6463"/>
                </a:lnTo>
                <a:cubicBezTo>
                  <a:pt x="5109" y="5707"/>
                  <a:pt x="5706" y="5109"/>
                  <a:pt x="6464" y="4950"/>
                </a:cubicBezTo>
                <a:close/>
                <a:moveTo>
                  <a:pt x="7267" y="4950"/>
                </a:moveTo>
                <a:cubicBezTo>
                  <a:pt x="8025" y="5109"/>
                  <a:pt x="8622" y="5707"/>
                  <a:pt x="8782" y="6463"/>
                </a:cubicBezTo>
                <a:lnTo>
                  <a:pt x="7267" y="6463"/>
                </a:lnTo>
                <a:lnTo>
                  <a:pt x="7267" y="4950"/>
                </a:lnTo>
                <a:close/>
                <a:moveTo>
                  <a:pt x="7267" y="1625"/>
                </a:moveTo>
                <a:cubicBezTo>
                  <a:pt x="9845" y="1821"/>
                  <a:pt x="11909" y="3885"/>
                  <a:pt x="12106" y="6463"/>
                </a:cubicBezTo>
                <a:lnTo>
                  <a:pt x="11237" y="6463"/>
                </a:lnTo>
                <a:lnTo>
                  <a:pt x="11237" y="5660"/>
                </a:lnTo>
                <a:lnTo>
                  <a:pt x="10432" y="5660"/>
                </a:lnTo>
                <a:lnTo>
                  <a:pt x="10432" y="6463"/>
                </a:lnTo>
                <a:lnTo>
                  <a:pt x="9598" y="6463"/>
                </a:lnTo>
                <a:cubicBezTo>
                  <a:pt x="9421" y="5261"/>
                  <a:pt x="8469" y="4309"/>
                  <a:pt x="7267" y="4133"/>
                </a:cubicBezTo>
                <a:lnTo>
                  <a:pt x="7267" y="3299"/>
                </a:lnTo>
                <a:lnTo>
                  <a:pt x="8072" y="3299"/>
                </a:lnTo>
                <a:lnTo>
                  <a:pt x="8072" y="2495"/>
                </a:lnTo>
                <a:lnTo>
                  <a:pt x="7267" y="2495"/>
                </a:lnTo>
                <a:lnTo>
                  <a:pt x="7267" y="1625"/>
                </a:lnTo>
                <a:close/>
                <a:moveTo>
                  <a:pt x="6464" y="7268"/>
                </a:moveTo>
                <a:lnTo>
                  <a:pt x="6464" y="8782"/>
                </a:lnTo>
                <a:cubicBezTo>
                  <a:pt x="5706" y="8623"/>
                  <a:pt x="5109" y="8025"/>
                  <a:pt x="4950" y="7268"/>
                </a:cubicBezTo>
                <a:close/>
                <a:moveTo>
                  <a:pt x="8782" y="7268"/>
                </a:moveTo>
                <a:cubicBezTo>
                  <a:pt x="8622" y="8025"/>
                  <a:pt x="8025" y="8623"/>
                  <a:pt x="7267" y="8782"/>
                </a:cubicBezTo>
                <a:lnTo>
                  <a:pt x="7267" y="7268"/>
                </a:lnTo>
                <a:close/>
                <a:moveTo>
                  <a:pt x="4134" y="7268"/>
                </a:moveTo>
                <a:cubicBezTo>
                  <a:pt x="4309" y="8469"/>
                  <a:pt x="5261" y="9422"/>
                  <a:pt x="6464" y="9598"/>
                </a:cubicBezTo>
                <a:lnTo>
                  <a:pt x="6464" y="10432"/>
                </a:lnTo>
                <a:lnTo>
                  <a:pt x="5659" y="10432"/>
                </a:lnTo>
                <a:lnTo>
                  <a:pt x="5659" y="11236"/>
                </a:lnTo>
                <a:lnTo>
                  <a:pt x="6464" y="11236"/>
                </a:lnTo>
                <a:lnTo>
                  <a:pt x="6464" y="12106"/>
                </a:lnTo>
                <a:cubicBezTo>
                  <a:pt x="3885" y="11910"/>
                  <a:pt x="1822" y="9845"/>
                  <a:pt x="1626" y="7268"/>
                </a:cubicBezTo>
                <a:lnTo>
                  <a:pt x="2494" y="7268"/>
                </a:lnTo>
                <a:lnTo>
                  <a:pt x="2494" y="8072"/>
                </a:lnTo>
                <a:lnTo>
                  <a:pt x="3299" y="8072"/>
                </a:lnTo>
                <a:lnTo>
                  <a:pt x="3299" y="7268"/>
                </a:lnTo>
                <a:close/>
                <a:moveTo>
                  <a:pt x="12106" y="7268"/>
                </a:moveTo>
                <a:cubicBezTo>
                  <a:pt x="11909" y="9845"/>
                  <a:pt x="9846" y="11910"/>
                  <a:pt x="7267" y="12106"/>
                </a:cubicBezTo>
                <a:lnTo>
                  <a:pt x="7267" y="11236"/>
                </a:lnTo>
                <a:lnTo>
                  <a:pt x="8072" y="11236"/>
                </a:lnTo>
                <a:lnTo>
                  <a:pt x="8072" y="10431"/>
                </a:lnTo>
                <a:lnTo>
                  <a:pt x="7267" y="10431"/>
                </a:lnTo>
                <a:lnTo>
                  <a:pt x="7267" y="9598"/>
                </a:lnTo>
                <a:cubicBezTo>
                  <a:pt x="8470" y="9422"/>
                  <a:pt x="9421" y="8469"/>
                  <a:pt x="9598" y="7268"/>
                </a:cubicBezTo>
                <a:lnTo>
                  <a:pt x="10432" y="7268"/>
                </a:lnTo>
                <a:lnTo>
                  <a:pt x="10432" y="8072"/>
                </a:lnTo>
                <a:lnTo>
                  <a:pt x="11237" y="8072"/>
                </a:lnTo>
                <a:lnTo>
                  <a:pt x="11237" y="7268"/>
                </a:lnTo>
                <a:close/>
                <a:moveTo>
                  <a:pt x="6464" y="1"/>
                </a:moveTo>
                <a:lnTo>
                  <a:pt x="6464" y="820"/>
                </a:lnTo>
                <a:cubicBezTo>
                  <a:pt x="3441" y="1019"/>
                  <a:pt x="1019" y="3442"/>
                  <a:pt x="820" y="6463"/>
                </a:cubicBezTo>
                <a:lnTo>
                  <a:pt x="1" y="6463"/>
                </a:lnTo>
                <a:lnTo>
                  <a:pt x="1" y="7268"/>
                </a:lnTo>
                <a:lnTo>
                  <a:pt x="820" y="7268"/>
                </a:lnTo>
                <a:cubicBezTo>
                  <a:pt x="1019" y="10289"/>
                  <a:pt x="3441" y="12713"/>
                  <a:pt x="6464" y="12912"/>
                </a:cubicBezTo>
                <a:lnTo>
                  <a:pt x="6464" y="13730"/>
                </a:lnTo>
                <a:lnTo>
                  <a:pt x="7267" y="13730"/>
                </a:lnTo>
                <a:lnTo>
                  <a:pt x="7267" y="12912"/>
                </a:lnTo>
                <a:cubicBezTo>
                  <a:pt x="10290" y="12713"/>
                  <a:pt x="12713" y="10289"/>
                  <a:pt x="12912" y="7268"/>
                </a:cubicBezTo>
                <a:lnTo>
                  <a:pt x="13729" y="7268"/>
                </a:lnTo>
                <a:lnTo>
                  <a:pt x="13729" y="6463"/>
                </a:lnTo>
                <a:lnTo>
                  <a:pt x="12912" y="6463"/>
                </a:lnTo>
                <a:cubicBezTo>
                  <a:pt x="12713" y="3442"/>
                  <a:pt x="10290" y="1019"/>
                  <a:pt x="7267" y="820"/>
                </a:cubicBezTo>
                <a:lnTo>
                  <a:pt x="72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19050" dir="5400000" algn="bl" rotWithShape="0">
              <a:schemeClr val="accent5">
                <a:alpha val="6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1"/>
          <p:cNvSpPr/>
          <p:nvPr/>
        </p:nvSpPr>
        <p:spPr>
          <a:xfrm>
            <a:off x="3410940" y="3949334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1"/>
          <p:cNvSpPr/>
          <p:nvPr/>
        </p:nvSpPr>
        <p:spPr>
          <a:xfrm>
            <a:off x="4696975" y="3452834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1"/>
          <p:cNvSpPr/>
          <p:nvPr/>
        </p:nvSpPr>
        <p:spPr>
          <a:xfrm>
            <a:off x="5158950" y="3949334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51"/>
          <p:cNvSpPr/>
          <p:nvPr/>
        </p:nvSpPr>
        <p:spPr>
          <a:xfrm>
            <a:off x="3926975" y="3438232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1"/>
          <p:cNvSpPr txBox="1">
            <a:spLocks noGrp="1"/>
          </p:cNvSpPr>
          <p:nvPr>
            <p:ph type="title"/>
          </p:nvPr>
        </p:nvSpPr>
        <p:spPr>
          <a:xfrm>
            <a:off x="361325" y="1312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Level Design</a:t>
            </a:r>
            <a:endParaRPr dirty="0"/>
          </a:p>
        </p:txBody>
      </p:sp>
      <p:sp>
        <p:nvSpPr>
          <p:cNvPr id="519" name="Google Shape;519;p51"/>
          <p:cNvSpPr/>
          <p:nvPr/>
        </p:nvSpPr>
        <p:spPr>
          <a:xfrm>
            <a:off x="1849787" y="4418681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1"/>
          <p:cNvSpPr/>
          <p:nvPr/>
        </p:nvSpPr>
        <p:spPr>
          <a:xfrm>
            <a:off x="5993574" y="4035789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51"/>
          <p:cNvSpPr/>
          <p:nvPr/>
        </p:nvSpPr>
        <p:spPr>
          <a:xfrm>
            <a:off x="5445300" y="2314706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1"/>
          <p:cNvSpPr/>
          <p:nvPr/>
        </p:nvSpPr>
        <p:spPr>
          <a:xfrm>
            <a:off x="2632024" y="2241259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55" name="Google Shape;555;p51"/>
          <p:cNvCxnSpPr>
            <a:cxnSpLocks/>
            <a:stCxn id="519" idx="0"/>
          </p:cNvCxnSpPr>
          <p:nvPr/>
        </p:nvCxnSpPr>
        <p:spPr>
          <a:xfrm rot="5400000" flipH="1" flipV="1">
            <a:off x="2680483" y="3776055"/>
            <a:ext cx="98281" cy="1186973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51"/>
          <p:cNvSpPr txBox="1"/>
          <p:nvPr/>
        </p:nvSpPr>
        <p:spPr>
          <a:xfrm>
            <a:off x="6598910" y="3899024"/>
            <a:ext cx="2545090" cy="819380"/>
          </a:xfrm>
          <a:prstGeom prst="rect">
            <a:avLst/>
          </a:prstGeom>
          <a:solidFill>
            <a:srgbClr val="B060FF">
              <a:alpha val="3911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Based on procedures and views , identify trends about crime rate ,effect of weather and instances of a particular time</a:t>
            </a:r>
            <a:endParaRPr sz="1000" dirty="0">
              <a:solidFill>
                <a:schemeClr val="lt1"/>
              </a:solidFill>
              <a:latin typeface="Andale Mono" panose="020B0509000000000004" pitchFamily="49" charset="0"/>
              <a:ea typeface="Spline Sans"/>
              <a:cs typeface="Spline Sans"/>
              <a:sym typeface="Spline Sans"/>
            </a:endParaRPr>
          </a:p>
        </p:txBody>
      </p:sp>
      <p:sp>
        <p:nvSpPr>
          <p:cNvPr id="557" name="Google Shape;557;p51"/>
          <p:cNvSpPr txBox="1"/>
          <p:nvPr/>
        </p:nvSpPr>
        <p:spPr>
          <a:xfrm>
            <a:off x="72082" y="4033204"/>
            <a:ext cx="1754258" cy="957090"/>
          </a:xfrm>
          <a:prstGeom prst="rect">
            <a:avLst/>
          </a:prstGeom>
          <a:solidFill>
            <a:srgbClr val="B060FF">
              <a:alpha val="3911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bg1"/>
                </a:solidFill>
                <a:latin typeface="Andale Mono" panose="020B0509000000000004" pitchFamily="49" charset="0"/>
                <a:ea typeface="Annai MN" pitchFamily="2" charset="77"/>
                <a:cs typeface="Annai MN" pitchFamily="2" charset="77"/>
                <a:sym typeface="Roboto"/>
              </a:rPr>
              <a:t>Define functional, nonfunctional and factors pertaining to crime to identify entities and relationships</a:t>
            </a:r>
          </a:p>
        </p:txBody>
      </p:sp>
      <p:sp>
        <p:nvSpPr>
          <p:cNvPr id="558" name="Google Shape;558;p51"/>
          <p:cNvSpPr txBox="1"/>
          <p:nvPr/>
        </p:nvSpPr>
        <p:spPr>
          <a:xfrm>
            <a:off x="723931" y="2252010"/>
            <a:ext cx="1900914" cy="618965"/>
          </a:xfrm>
          <a:prstGeom prst="rect">
            <a:avLst/>
          </a:prstGeom>
          <a:solidFill>
            <a:srgbClr val="B060FF">
              <a:alpha val="3911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bg1"/>
                </a:solidFill>
                <a:latin typeface="Andale Mono" panose="020B0509000000000004" pitchFamily="49" charset="0"/>
                <a:ea typeface="Annai MN" pitchFamily="2" charset="77"/>
                <a:cs typeface="Annai MN" pitchFamily="2" charset="77"/>
                <a:sym typeface="Roboto"/>
              </a:rPr>
              <a:t>Creation of  table structures for all the components of the crime analysis system</a:t>
            </a:r>
          </a:p>
        </p:txBody>
      </p:sp>
      <p:sp>
        <p:nvSpPr>
          <p:cNvPr id="559" name="Google Shape;559;p51"/>
          <p:cNvSpPr txBox="1"/>
          <p:nvPr/>
        </p:nvSpPr>
        <p:spPr>
          <a:xfrm>
            <a:off x="5993574" y="2333045"/>
            <a:ext cx="2755524" cy="568818"/>
          </a:xfrm>
          <a:prstGeom prst="rect">
            <a:avLst/>
          </a:prstGeom>
          <a:solidFill>
            <a:srgbClr val="B060FF">
              <a:alpha val="3911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Creating and Executing of Stored procedures, UDF’s and Triggers relevant to system</a:t>
            </a:r>
            <a:endParaRPr sz="1000" dirty="0">
              <a:solidFill>
                <a:schemeClr val="lt1"/>
              </a:solidFill>
              <a:latin typeface="Andale Mono" panose="020B0509000000000004" pitchFamily="49" charset="0"/>
              <a:ea typeface="Spline Sans"/>
              <a:cs typeface="Spline Sans"/>
              <a:sym typeface="Spline Sans"/>
            </a:endParaRPr>
          </a:p>
        </p:txBody>
      </p:sp>
      <p:cxnSp>
        <p:nvCxnSpPr>
          <p:cNvPr id="564" name="Google Shape;564;p51"/>
          <p:cNvCxnSpPr>
            <a:stCxn id="516" idx="7"/>
            <a:endCxn id="520" idx="0"/>
          </p:cNvCxnSpPr>
          <p:nvPr/>
        </p:nvCxnSpPr>
        <p:spPr>
          <a:xfrm rot="-5400000" flipH="1">
            <a:off x="5962480" y="3718504"/>
            <a:ext cx="2700" cy="632100"/>
          </a:xfrm>
          <a:prstGeom prst="bentConnector3">
            <a:avLst>
              <a:gd name="adj1" fmla="val -1192574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5" name="Google Shape;565;p51"/>
          <p:cNvCxnSpPr>
            <a:cxnSpLocks/>
          </p:cNvCxnSpPr>
          <p:nvPr/>
        </p:nvCxnSpPr>
        <p:spPr>
          <a:xfrm rot="16200000" flipV="1">
            <a:off x="3249555" y="2472091"/>
            <a:ext cx="890359" cy="102351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51"/>
          <p:cNvSpPr/>
          <p:nvPr/>
        </p:nvSpPr>
        <p:spPr>
          <a:xfrm>
            <a:off x="3345150" y="3381650"/>
            <a:ext cx="2453700" cy="2453700"/>
          </a:xfrm>
          <a:prstGeom prst="pie">
            <a:avLst>
              <a:gd name="adj1" fmla="val 10789308"/>
              <a:gd name="adj2" fmla="val 15964"/>
            </a:avLst>
          </a:prstGeom>
          <a:solidFill>
            <a:srgbClr val="B060FF">
              <a:alpha val="3911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51"/>
          <p:cNvSpPr txBox="1"/>
          <p:nvPr/>
        </p:nvSpPr>
        <p:spPr>
          <a:xfrm>
            <a:off x="3815250" y="3909400"/>
            <a:ext cx="1513500" cy="411000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rgbClr val="FFFFFF">
                <a:alpha val="6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EAF3F4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" name="Google Shape;190;p37">
            <a:extLst>
              <a:ext uri="{FF2B5EF4-FFF2-40B4-BE49-F238E27FC236}">
                <a16:creationId xmlns:a16="http://schemas.microsoft.com/office/drawing/2014/main" id="{DAEE6345-4DBF-0444-2007-34F4DC8E5C14}"/>
              </a:ext>
            </a:extLst>
          </p:cNvPr>
          <p:cNvSpPr txBox="1">
            <a:spLocks/>
          </p:cNvSpPr>
          <p:nvPr/>
        </p:nvSpPr>
        <p:spPr>
          <a:xfrm>
            <a:off x="1831513" y="4397367"/>
            <a:ext cx="636809" cy="651648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ctr"/>
            <a:r>
              <a:rPr lang="es" sz="2000" dirty="0"/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0F88A1-A136-8172-D709-CACE5D7E6A07}"/>
              </a:ext>
            </a:extLst>
          </p:cNvPr>
          <p:cNvSpPr txBox="1"/>
          <p:nvPr/>
        </p:nvSpPr>
        <p:spPr>
          <a:xfrm>
            <a:off x="-30196" y="3788327"/>
            <a:ext cx="18889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3F4"/>
                </a:solidFill>
                <a:latin typeface="Orbitron"/>
                <a:ea typeface="Orbitron"/>
                <a:cs typeface="Orbitron"/>
                <a:sym typeface="Orbitron"/>
              </a:rPr>
              <a:t>Database Design</a:t>
            </a:r>
          </a:p>
        </p:txBody>
      </p:sp>
      <p:sp>
        <p:nvSpPr>
          <p:cNvPr id="24" name="Google Shape;190;p37">
            <a:extLst>
              <a:ext uri="{FF2B5EF4-FFF2-40B4-BE49-F238E27FC236}">
                <a16:creationId xmlns:a16="http://schemas.microsoft.com/office/drawing/2014/main" id="{27BDF7E8-C086-F3F8-54FC-FC9E36173577}"/>
              </a:ext>
            </a:extLst>
          </p:cNvPr>
          <p:cNvSpPr txBox="1">
            <a:spLocks/>
          </p:cNvSpPr>
          <p:nvPr/>
        </p:nvSpPr>
        <p:spPr>
          <a:xfrm>
            <a:off x="2599970" y="2225147"/>
            <a:ext cx="636809" cy="651648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ctr"/>
            <a:r>
              <a:rPr lang="es" sz="2000" dirty="0"/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91166-25E6-9EB4-B940-DC43EF6F7E27}"/>
              </a:ext>
            </a:extLst>
          </p:cNvPr>
          <p:cNvSpPr txBox="1"/>
          <p:nvPr/>
        </p:nvSpPr>
        <p:spPr>
          <a:xfrm>
            <a:off x="238500" y="1855648"/>
            <a:ext cx="2333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3F4"/>
                </a:solidFill>
                <a:latin typeface="Orbitron"/>
                <a:ea typeface="Orbitron"/>
                <a:cs typeface="Orbitron"/>
                <a:sym typeface="Orbitron"/>
              </a:rPr>
              <a:t>Creating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3F4"/>
                </a:solidFill>
                <a:latin typeface="Orbitron"/>
                <a:ea typeface="Orbitron"/>
                <a:cs typeface="Orbitron"/>
                <a:sym typeface="Orbitron"/>
              </a:rPr>
              <a:t>Table Structure</a:t>
            </a:r>
          </a:p>
        </p:txBody>
      </p:sp>
      <p:sp>
        <p:nvSpPr>
          <p:cNvPr id="2" name="Google Shape;190;p37">
            <a:extLst>
              <a:ext uri="{FF2B5EF4-FFF2-40B4-BE49-F238E27FC236}">
                <a16:creationId xmlns:a16="http://schemas.microsoft.com/office/drawing/2014/main" id="{2FCEF276-0EDA-29A2-B32A-B314AD6A5C28}"/>
              </a:ext>
            </a:extLst>
          </p:cNvPr>
          <p:cNvSpPr txBox="1">
            <a:spLocks/>
          </p:cNvSpPr>
          <p:nvPr/>
        </p:nvSpPr>
        <p:spPr>
          <a:xfrm>
            <a:off x="5388370" y="2167456"/>
            <a:ext cx="636809" cy="651648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ctr"/>
            <a:r>
              <a:rPr lang="es" sz="2000" dirty="0"/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BEC762-BA12-C368-45D6-8C2F33964F20}"/>
              </a:ext>
            </a:extLst>
          </p:cNvPr>
          <p:cNvSpPr txBox="1"/>
          <p:nvPr/>
        </p:nvSpPr>
        <p:spPr>
          <a:xfrm>
            <a:off x="6386506" y="2113511"/>
            <a:ext cx="23625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3F4"/>
                </a:solidFill>
                <a:latin typeface="Orbitron"/>
                <a:ea typeface="Orbitron"/>
                <a:cs typeface="Orbitron"/>
                <a:sym typeface="Orbitron"/>
              </a:rPr>
              <a:t>Database Operations</a:t>
            </a:r>
          </a:p>
        </p:txBody>
      </p:sp>
      <p:cxnSp>
        <p:nvCxnSpPr>
          <p:cNvPr id="12" name="Google Shape;566;p51">
            <a:extLst>
              <a:ext uri="{FF2B5EF4-FFF2-40B4-BE49-F238E27FC236}">
                <a16:creationId xmlns:a16="http://schemas.microsoft.com/office/drawing/2014/main" id="{00CD604D-8C16-4AAF-B374-8C2D734616A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31182" y="2823252"/>
            <a:ext cx="1081634" cy="902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90;p37">
            <a:extLst>
              <a:ext uri="{FF2B5EF4-FFF2-40B4-BE49-F238E27FC236}">
                <a16:creationId xmlns:a16="http://schemas.microsoft.com/office/drawing/2014/main" id="{701D63DC-F86E-B43D-B2D0-FBDDC6A51849}"/>
              </a:ext>
            </a:extLst>
          </p:cNvPr>
          <p:cNvSpPr txBox="1">
            <a:spLocks/>
          </p:cNvSpPr>
          <p:nvPr/>
        </p:nvSpPr>
        <p:spPr>
          <a:xfrm>
            <a:off x="4387597" y="1648368"/>
            <a:ext cx="636809" cy="651648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ctr"/>
            <a:r>
              <a:rPr lang="es" sz="2000" dirty="0"/>
              <a:t>03</a:t>
            </a:r>
          </a:p>
        </p:txBody>
      </p:sp>
      <p:sp>
        <p:nvSpPr>
          <p:cNvPr id="17" name="Google Shape;522;p51">
            <a:extLst>
              <a:ext uri="{FF2B5EF4-FFF2-40B4-BE49-F238E27FC236}">
                <a16:creationId xmlns:a16="http://schemas.microsoft.com/office/drawing/2014/main" id="{B7027F19-F828-4D7F-64FB-BBDDAAB93DD6}"/>
              </a:ext>
            </a:extLst>
          </p:cNvPr>
          <p:cNvSpPr/>
          <p:nvPr/>
        </p:nvSpPr>
        <p:spPr>
          <a:xfrm>
            <a:off x="4386066" y="1687842"/>
            <a:ext cx="621817" cy="5727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6F588B-6AF2-0094-43CF-9108445A3726}"/>
              </a:ext>
            </a:extLst>
          </p:cNvPr>
          <p:cNvSpPr txBox="1"/>
          <p:nvPr/>
        </p:nvSpPr>
        <p:spPr>
          <a:xfrm>
            <a:off x="4249539" y="984595"/>
            <a:ext cx="1531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rgbClr val="EAF3F4"/>
                </a:solidFill>
                <a:latin typeface="Orbitron"/>
                <a:ea typeface="Orbitron"/>
                <a:cs typeface="Orbitron"/>
                <a:sym typeface="Orbitron"/>
              </a:rPr>
              <a:t>Data Insertion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EAF3F4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6" name="Google Shape;558;p51">
            <a:extLst>
              <a:ext uri="{FF2B5EF4-FFF2-40B4-BE49-F238E27FC236}">
                <a16:creationId xmlns:a16="http://schemas.microsoft.com/office/drawing/2014/main" id="{3E012839-9E18-3F78-9209-C76C90846B94}"/>
              </a:ext>
            </a:extLst>
          </p:cNvPr>
          <p:cNvSpPr txBox="1"/>
          <p:nvPr/>
        </p:nvSpPr>
        <p:spPr>
          <a:xfrm>
            <a:off x="3405497" y="1217432"/>
            <a:ext cx="2333005" cy="461666"/>
          </a:xfrm>
          <a:prstGeom prst="rect">
            <a:avLst/>
          </a:prstGeom>
          <a:solidFill>
            <a:srgbClr val="B060FF">
              <a:alpha val="3911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Andale Mono" panose="020B0509000000000004" pitchFamily="49" charset="0"/>
              </a:rPr>
              <a:t>Insertion of data depending on historic and demographic data</a:t>
            </a:r>
            <a:endParaRPr sz="1000" dirty="0">
              <a:solidFill>
                <a:schemeClr val="lt1"/>
              </a:solidFill>
              <a:latin typeface="Andale Mono" panose="020B0509000000000004" pitchFamily="49" charset="0"/>
              <a:ea typeface="Spline Sans"/>
              <a:cs typeface="Spline Sans"/>
              <a:sym typeface="Spline Sans"/>
            </a:endParaRPr>
          </a:p>
        </p:txBody>
      </p:sp>
      <p:pic>
        <p:nvPicPr>
          <p:cNvPr id="45" name="Google Shape;259;p39">
            <a:extLst>
              <a:ext uri="{FF2B5EF4-FFF2-40B4-BE49-F238E27FC236}">
                <a16:creationId xmlns:a16="http://schemas.microsoft.com/office/drawing/2014/main" id="{A58F58FF-E114-97A9-4D6F-99A12DCFF4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57478">
            <a:off x="7844354" y="40044"/>
            <a:ext cx="1204727" cy="108034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90;p37">
            <a:extLst>
              <a:ext uri="{FF2B5EF4-FFF2-40B4-BE49-F238E27FC236}">
                <a16:creationId xmlns:a16="http://schemas.microsoft.com/office/drawing/2014/main" id="{C2D0C717-E222-E3AE-4B18-8D73D53863E8}"/>
              </a:ext>
            </a:extLst>
          </p:cNvPr>
          <p:cNvSpPr txBox="1">
            <a:spLocks/>
          </p:cNvSpPr>
          <p:nvPr/>
        </p:nvSpPr>
        <p:spPr>
          <a:xfrm>
            <a:off x="5967456" y="3999755"/>
            <a:ext cx="636809" cy="651648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ctr"/>
            <a:r>
              <a:rPr lang="es" sz="2000" dirty="0"/>
              <a:t>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4CD8AB-B52F-ADC6-BBAC-443BA26B895A}"/>
              </a:ext>
            </a:extLst>
          </p:cNvPr>
          <p:cNvSpPr txBox="1"/>
          <p:nvPr/>
        </p:nvSpPr>
        <p:spPr>
          <a:xfrm>
            <a:off x="5812040" y="3679842"/>
            <a:ext cx="23625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3F4"/>
                </a:solidFill>
                <a:latin typeface="Orbitron"/>
                <a:ea typeface="Orbitron"/>
                <a:cs typeface="Orbitron"/>
                <a:sym typeface="Orbitron"/>
              </a:rPr>
              <a:t>Identifying trends</a:t>
            </a:r>
          </a:p>
        </p:txBody>
      </p:sp>
      <p:cxnSp>
        <p:nvCxnSpPr>
          <p:cNvPr id="55" name="Google Shape;565;p51">
            <a:extLst>
              <a:ext uri="{FF2B5EF4-FFF2-40B4-BE49-F238E27FC236}">
                <a16:creationId xmlns:a16="http://schemas.microsoft.com/office/drawing/2014/main" id="{E25E2A73-545D-960B-00A0-7F1AB8876745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4923330" y="2493279"/>
            <a:ext cx="465040" cy="944949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5316" y="176650"/>
            <a:ext cx="1097661" cy="96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8"/>
          <p:cNvSpPr txBox="1">
            <a:spLocks noGrp="1"/>
          </p:cNvSpPr>
          <p:nvPr>
            <p:ph type="title"/>
          </p:nvPr>
        </p:nvSpPr>
        <p:spPr>
          <a:xfrm>
            <a:off x="254642" y="176650"/>
            <a:ext cx="3244939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Final </a:t>
            </a:r>
            <a:r>
              <a:rPr lang="es" sz="2600" dirty="0"/>
              <a:t>ERD</a:t>
            </a:r>
            <a:endParaRPr sz="2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6C8F88-504F-6D3B-DA34-7EEEDA871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04" y="1041722"/>
            <a:ext cx="7511971" cy="41017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8"/>
          <p:cNvSpPr txBox="1">
            <a:spLocks noGrp="1"/>
          </p:cNvSpPr>
          <p:nvPr>
            <p:ph type="title"/>
          </p:nvPr>
        </p:nvSpPr>
        <p:spPr>
          <a:xfrm>
            <a:off x="188372" y="815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Database Objects</a:t>
            </a:r>
            <a:endParaRPr dirty="0"/>
          </a:p>
        </p:txBody>
      </p:sp>
      <p:sp>
        <p:nvSpPr>
          <p:cNvPr id="475" name="Google Shape;475;p48"/>
          <p:cNvSpPr txBox="1"/>
          <p:nvPr/>
        </p:nvSpPr>
        <p:spPr>
          <a:xfrm>
            <a:off x="77000" y="2343239"/>
            <a:ext cx="1809900" cy="468244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Objects</a:t>
            </a:r>
            <a:endParaRPr sz="18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76" name="Google Shape;476;p48"/>
          <p:cNvSpPr txBox="1"/>
          <p:nvPr/>
        </p:nvSpPr>
        <p:spPr>
          <a:xfrm>
            <a:off x="2685950" y="801988"/>
            <a:ext cx="1809900" cy="390886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Stored Procedures</a:t>
            </a:r>
            <a:endParaRPr sz="12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77" name="Google Shape;477;p48"/>
          <p:cNvSpPr txBox="1"/>
          <p:nvPr/>
        </p:nvSpPr>
        <p:spPr>
          <a:xfrm>
            <a:off x="2676559" y="3302217"/>
            <a:ext cx="1809899" cy="332254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Views</a:t>
            </a:r>
            <a:endParaRPr sz="12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78" name="Google Shape;478;p48"/>
          <p:cNvSpPr txBox="1"/>
          <p:nvPr/>
        </p:nvSpPr>
        <p:spPr>
          <a:xfrm>
            <a:off x="5197032" y="601597"/>
            <a:ext cx="3541854" cy="5727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0000"/>
              <a:buFont typeface="Spline Sans"/>
              <a:buChar char="●"/>
            </a:pPr>
            <a:r>
              <a:rPr lang="en-US" sz="9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Crime Count by City</a:t>
            </a:r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0000"/>
              <a:buFont typeface="Spline Sans"/>
              <a:buChar char="●"/>
            </a:pPr>
            <a:r>
              <a:rPr lang="en-US" sz="9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Crime Count by Month</a:t>
            </a:r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0000"/>
              <a:buFont typeface="Spline Sans"/>
              <a:buChar char="●"/>
            </a:pPr>
            <a:r>
              <a:rPr lang="en-US" sz="9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Retrieve crimes reported by Officer</a:t>
            </a:r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0000"/>
              <a:buFont typeface="Spline Sans"/>
              <a:buChar char="●"/>
            </a:pPr>
            <a:r>
              <a:rPr lang="en-US" sz="9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Incidents by Date range</a:t>
            </a:r>
            <a:endParaRPr sz="900" dirty="0">
              <a:solidFill>
                <a:schemeClr val="lt1"/>
              </a:solidFill>
              <a:latin typeface="Andale Mono" panose="020B0509000000000004" pitchFamily="49" charset="0"/>
              <a:ea typeface="Spline Sans"/>
              <a:cs typeface="Spline Sans"/>
              <a:sym typeface="Spline Sans"/>
            </a:endParaRPr>
          </a:p>
        </p:txBody>
      </p:sp>
      <p:sp>
        <p:nvSpPr>
          <p:cNvPr id="479" name="Google Shape;479;p48"/>
          <p:cNvSpPr txBox="1"/>
          <p:nvPr/>
        </p:nvSpPr>
        <p:spPr>
          <a:xfrm>
            <a:off x="2589643" y="4515587"/>
            <a:ext cx="1800508" cy="34815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Encryption</a:t>
            </a:r>
            <a:endParaRPr sz="12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80" name="Google Shape;480;p48"/>
          <p:cNvSpPr txBox="1"/>
          <p:nvPr/>
        </p:nvSpPr>
        <p:spPr>
          <a:xfrm>
            <a:off x="5147722" y="2550148"/>
            <a:ext cx="3591164" cy="572701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To maintain Officer Auditing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To check if crime description is null in crime report.</a:t>
            </a:r>
            <a:endParaRPr sz="900" dirty="0">
              <a:solidFill>
                <a:schemeClr val="lt1"/>
              </a:solidFill>
              <a:latin typeface="Andale Mono" panose="020B0509000000000004" pitchFamily="49" charset="0"/>
              <a:ea typeface="Spline Sans"/>
              <a:cs typeface="Spline Sans"/>
              <a:sym typeface="Spline Sans"/>
            </a:endParaRPr>
          </a:p>
        </p:txBody>
      </p:sp>
      <p:sp>
        <p:nvSpPr>
          <p:cNvPr id="481" name="Google Shape;481;p48"/>
          <p:cNvSpPr txBox="1"/>
          <p:nvPr/>
        </p:nvSpPr>
        <p:spPr>
          <a:xfrm>
            <a:off x="2681635" y="2674175"/>
            <a:ext cx="1809900" cy="332254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Triggers</a:t>
            </a:r>
            <a:endParaRPr sz="12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82" name="Google Shape;482;p48"/>
          <p:cNvSpPr txBox="1"/>
          <p:nvPr/>
        </p:nvSpPr>
        <p:spPr>
          <a:xfrm>
            <a:off x="5197032" y="4326816"/>
            <a:ext cx="3725700" cy="536921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Encryption of Crime Description for security reasons</a:t>
            </a:r>
            <a:endParaRPr sz="1000" dirty="0">
              <a:solidFill>
                <a:schemeClr val="lt1"/>
              </a:solidFill>
              <a:latin typeface="Andale Mono" panose="020B0509000000000004" pitchFamily="49" charset="0"/>
              <a:ea typeface="Spline Sans"/>
              <a:cs typeface="Spline Sans"/>
              <a:sym typeface="Spline Sans"/>
            </a:endParaRPr>
          </a:p>
        </p:txBody>
      </p:sp>
      <p:sp>
        <p:nvSpPr>
          <p:cNvPr id="483" name="Google Shape;483;p48"/>
          <p:cNvSpPr txBox="1"/>
          <p:nvPr/>
        </p:nvSpPr>
        <p:spPr>
          <a:xfrm>
            <a:off x="5221794" y="1606957"/>
            <a:ext cx="3517092" cy="707747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lt1"/>
                </a:solidFill>
                <a:latin typeface="Andale Mono" panose="020B0509000000000004" pitchFamily="49" charset="0"/>
                <a:ea typeface="Orbitron"/>
                <a:cs typeface="Orbitron"/>
                <a:sym typeface="Orbitron"/>
              </a:rPr>
              <a:t>Crime count by officer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lt1"/>
                </a:solidFill>
                <a:latin typeface="Andale Mono" panose="020B0509000000000004" pitchFamily="49" charset="0"/>
                <a:ea typeface="Orbitron"/>
                <a:cs typeface="Orbitron"/>
                <a:sym typeface="Orbitron"/>
              </a:rPr>
              <a:t>Age calculation from DOB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lt1"/>
                </a:solidFill>
                <a:latin typeface="Andale Mono" panose="020B0509000000000004" pitchFamily="49" charset="0"/>
                <a:ea typeface="Orbitron"/>
                <a:cs typeface="Orbitron"/>
                <a:sym typeface="Orbitron"/>
              </a:rPr>
              <a:t>Report Date should not be before incident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84" name="Google Shape;484;p48"/>
          <p:cNvSpPr txBox="1"/>
          <p:nvPr/>
        </p:nvSpPr>
        <p:spPr>
          <a:xfrm>
            <a:off x="5197032" y="3302216"/>
            <a:ext cx="3541854" cy="795221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To view Decrypted Crime report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Number of crimes victim is involves in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Crime reported by City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Crimes reported Month wise</a:t>
            </a:r>
            <a:endParaRPr sz="900" dirty="0">
              <a:solidFill>
                <a:schemeClr val="lt1"/>
              </a:solidFill>
              <a:latin typeface="Andale Mono" panose="020B0509000000000004" pitchFamily="49" charset="0"/>
              <a:ea typeface="Spline Sans"/>
              <a:cs typeface="Spline Sans"/>
              <a:sym typeface="Spline Sans"/>
            </a:endParaRPr>
          </a:p>
        </p:txBody>
      </p:sp>
      <p:cxnSp>
        <p:nvCxnSpPr>
          <p:cNvPr id="485" name="Google Shape;485;p48"/>
          <p:cNvCxnSpPr>
            <a:cxnSpLocks/>
            <a:stCxn id="475" idx="0"/>
            <a:endCxn id="476" idx="1"/>
          </p:cNvCxnSpPr>
          <p:nvPr/>
        </p:nvCxnSpPr>
        <p:spPr>
          <a:xfrm rot="5400000" flipH="1" flipV="1">
            <a:off x="1161046" y="818335"/>
            <a:ext cx="1345808" cy="17040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48"/>
          <p:cNvCxnSpPr>
            <a:cxnSpLocks/>
            <a:stCxn id="475" idx="2"/>
            <a:endCxn id="479" idx="1"/>
          </p:cNvCxnSpPr>
          <p:nvPr/>
        </p:nvCxnSpPr>
        <p:spPr>
          <a:xfrm rot="16200000" flipH="1">
            <a:off x="846707" y="2946725"/>
            <a:ext cx="1878179" cy="1607693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48"/>
          <p:cNvCxnSpPr>
            <a:cxnSpLocks/>
            <a:stCxn id="475" idx="3"/>
            <a:endCxn id="481" idx="1"/>
          </p:cNvCxnSpPr>
          <p:nvPr/>
        </p:nvCxnSpPr>
        <p:spPr>
          <a:xfrm>
            <a:off x="1886900" y="2577361"/>
            <a:ext cx="794735" cy="26294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" name="Google Shape;490;p48"/>
          <p:cNvCxnSpPr>
            <a:cxnSpLocks/>
            <a:stCxn id="479" idx="3"/>
            <a:endCxn id="482" idx="1"/>
          </p:cNvCxnSpPr>
          <p:nvPr/>
        </p:nvCxnSpPr>
        <p:spPr>
          <a:xfrm flipV="1">
            <a:off x="4390151" y="4595277"/>
            <a:ext cx="806881" cy="943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48"/>
          <p:cNvCxnSpPr>
            <a:cxnSpLocks/>
            <a:stCxn id="481" idx="3"/>
            <a:endCxn id="480" idx="1"/>
          </p:cNvCxnSpPr>
          <p:nvPr/>
        </p:nvCxnSpPr>
        <p:spPr>
          <a:xfrm flipV="1">
            <a:off x="4491535" y="2836499"/>
            <a:ext cx="656187" cy="380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2" name="Google Shape;492;p48"/>
          <p:cNvCxnSpPr>
            <a:cxnSpLocks/>
            <a:endCxn id="484" idx="1"/>
          </p:cNvCxnSpPr>
          <p:nvPr/>
        </p:nvCxnSpPr>
        <p:spPr>
          <a:xfrm>
            <a:off x="4495850" y="3477240"/>
            <a:ext cx="701182" cy="22258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476;p48">
            <a:extLst>
              <a:ext uri="{FF2B5EF4-FFF2-40B4-BE49-F238E27FC236}">
                <a16:creationId xmlns:a16="http://schemas.microsoft.com/office/drawing/2014/main" id="{DED46209-B67D-0B39-C1A0-B8828C9E5784}"/>
              </a:ext>
            </a:extLst>
          </p:cNvPr>
          <p:cNvSpPr txBox="1"/>
          <p:nvPr/>
        </p:nvSpPr>
        <p:spPr>
          <a:xfrm>
            <a:off x="2685950" y="1968750"/>
            <a:ext cx="1809900" cy="390886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UDF</a:t>
            </a:r>
            <a:endParaRPr sz="12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cxnSp>
        <p:nvCxnSpPr>
          <p:cNvPr id="31" name="Google Shape;487;p48">
            <a:extLst>
              <a:ext uri="{FF2B5EF4-FFF2-40B4-BE49-F238E27FC236}">
                <a16:creationId xmlns:a16="http://schemas.microsoft.com/office/drawing/2014/main" id="{1FDD4057-DF99-5571-4D0F-A13749186A3A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1669312" y="2164192"/>
            <a:ext cx="1016638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487;p48">
            <a:extLst>
              <a:ext uri="{FF2B5EF4-FFF2-40B4-BE49-F238E27FC236}">
                <a16:creationId xmlns:a16="http://schemas.microsoft.com/office/drawing/2014/main" id="{B9936C6A-EBEE-B294-D6F4-C2B1E6F609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13475" y="3456118"/>
            <a:ext cx="1016638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492;p48">
            <a:extLst>
              <a:ext uri="{FF2B5EF4-FFF2-40B4-BE49-F238E27FC236}">
                <a16:creationId xmlns:a16="http://schemas.microsoft.com/office/drawing/2014/main" id="{0BC28BE3-AE82-23C2-ED69-5EFFC6C3A9D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574961" y="2265285"/>
            <a:ext cx="188700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492;p48">
            <a:extLst>
              <a:ext uri="{FF2B5EF4-FFF2-40B4-BE49-F238E27FC236}">
                <a16:creationId xmlns:a16="http://schemas.microsoft.com/office/drawing/2014/main" id="{0EE423E7-5BD6-7E97-7CB8-6F33A046E8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86106" y="3151788"/>
            <a:ext cx="626819" cy="384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91;p48">
            <a:extLst>
              <a:ext uri="{FF2B5EF4-FFF2-40B4-BE49-F238E27FC236}">
                <a16:creationId xmlns:a16="http://schemas.microsoft.com/office/drawing/2014/main" id="{634F4153-D430-74DA-179C-1E1B24B79FF5}"/>
              </a:ext>
            </a:extLst>
          </p:cNvPr>
          <p:cNvCxnSpPr>
            <a:cxnSpLocks/>
            <a:stCxn id="9" idx="3"/>
            <a:endCxn id="483" idx="1"/>
          </p:cNvCxnSpPr>
          <p:nvPr/>
        </p:nvCxnSpPr>
        <p:spPr>
          <a:xfrm flipV="1">
            <a:off x="4495850" y="1960831"/>
            <a:ext cx="725944" cy="20336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91;p48">
            <a:extLst>
              <a:ext uri="{FF2B5EF4-FFF2-40B4-BE49-F238E27FC236}">
                <a16:creationId xmlns:a16="http://schemas.microsoft.com/office/drawing/2014/main" id="{BD4B20EA-9DCA-1D0A-9F05-D8522ABB1772}"/>
              </a:ext>
            </a:extLst>
          </p:cNvPr>
          <p:cNvCxnSpPr>
            <a:cxnSpLocks/>
            <a:endCxn id="478" idx="1"/>
          </p:cNvCxnSpPr>
          <p:nvPr/>
        </p:nvCxnSpPr>
        <p:spPr>
          <a:xfrm flipV="1">
            <a:off x="4511220" y="887947"/>
            <a:ext cx="685812" cy="10201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6" name="Google Shape;1293;p63">
            <a:extLst>
              <a:ext uri="{FF2B5EF4-FFF2-40B4-BE49-F238E27FC236}">
                <a16:creationId xmlns:a16="http://schemas.microsoft.com/office/drawing/2014/main" id="{CC5097E5-8FBB-2DDE-7D25-BDE37A8449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0269" y="120384"/>
            <a:ext cx="537233" cy="49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2"/>
          <p:cNvSpPr txBox="1">
            <a:spLocks noGrp="1"/>
          </p:cNvSpPr>
          <p:nvPr>
            <p:ph type="title"/>
          </p:nvPr>
        </p:nvSpPr>
        <p:spPr>
          <a:xfrm>
            <a:off x="173463" y="188573"/>
            <a:ext cx="3796653" cy="586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 dirty="0"/>
              <a:t>DDL/DML Scripts</a:t>
            </a:r>
            <a:endParaRPr sz="2600" dirty="0"/>
          </a:p>
        </p:txBody>
      </p:sp>
      <p:pic>
        <p:nvPicPr>
          <p:cNvPr id="576" name="Google Shape;5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26556">
            <a:off x="8020441" y="54596"/>
            <a:ext cx="945606" cy="90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CA0E7D-3947-BAD3-9DDC-734E0C2EA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63" y="983849"/>
            <a:ext cx="2917149" cy="3750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162926-8666-98FD-879B-67D19F386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056" y="311887"/>
            <a:ext cx="3532698" cy="3100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B6D9D0-69C2-D835-FDBD-BB3D33ADC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208" y="2571750"/>
            <a:ext cx="3841087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BD6D92-626B-685A-5602-F90F6C99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971" y="1921398"/>
            <a:ext cx="6982058" cy="985915"/>
          </a:xfrm>
        </p:spPr>
        <p:txBody>
          <a:bodyPr/>
          <a:lstStyle/>
          <a:p>
            <a:pPr algn="ctr"/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432954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6"/>
          <p:cNvSpPr txBox="1">
            <a:spLocks noGrp="1"/>
          </p:cNvSpPr>
          <p:nvPr>
            <p:ph type="title"/>
          </p:nvPr>
        </p:nvSpPr>
        <p:spPr>
          <a:xfrm>
            <a:off x="53854" y="318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V</a:t>
            </a:r>
            <a:r>
              <a:rPr lang="es" sz="2600" dirty="0"/>
              <a:t>isualisation (POWER BI)</a:t>
            </a:r>
            <a:endParaRPr sz="2600" dirty="0"/>
          </a:p>
        </p:txBody>
      </p:sp>
      <p:pic>
        <p:nvPicPr>
          <p:cNvPr id="660" name="Google Shape;6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99999">
            <a:off x="7970452" y="-18938"/>
            <a:ext cx="960951" cy="110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0005D3-0385-2AB8-C3AF-7144308D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66" y="941619"/>
            <a:ext cx="7882359" cy="37718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subTitle" idx="1"/>
          </p:nvPr>
        </p:nvSpPr>
        <p:spPr>
          <a:xfrm>
            <a:off x="289368" y="860577"/>
            <a:ext cx="7882360" cy="39660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ndale Mono" panose="020B0509000000000004" pitchFamily="49" charset="0"/>
              </a:rPr>
              <a:t>Improved crime analysis and prevention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ndale Mono" panose="020B0509000000000004" pitchFamily="49" charset="0"/>
              </a:rPr>
              <a:t>Increased efficiency and effectiveness of law enforcement</a:t>
            </a:r>
            <a:endParaRPr lang="en-US" dirty="0">
              <a:solidFill>
                <a:srgbClr val="D1D5DB"/>
              </a:solidFill>
              <a:latin typeface="Andale Mono" panose="020B0509000000000004" pitchFamily="49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ndale Mono" panose="020B0509000000000004" pitchFamily="49" charset="0"/>
              </a:rPr>
              <a:t>Better resource allocation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dirty="0">
              <a:solidFill>
                <a:srgbClr val="D1D5DB"/>
              </a:solidFill>
              <a:latin typeface="Andale Mono" panose="020B0509000000000004" pitchFamily="49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b="0" i="0" dirty="0">
              <a:solidFill>
                <a:srgbClr val="D1D5DB"/>
              </a:solidFill>
              <a:effectLst/>
              <a:latin typeface="Andale Mono" panose="020B0509000000000004" pitchFamily="49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b="0" i="0" dirty="0">
              <a:solidFill>
                <a:srgbClr val="D1D5DB"/>
              </a:solidFill>
              <a:effectLst/>
              <a:latin typeface="Andale Mono" panose="020B0509000000000004" pitchFamily="49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dirty="0">
              <a:solidFill>
                <a:srgbClr val="D1D5DB"/>
              </a:solidFill>
              <a:latin typeface="Andale Mono" panose="020B0509000000000004" pitchFamily="49" charset="0"/>
              <a:cs typeface="AkayaKanadaka" panose="02010502080401010103" pitchFamily="2" charset="7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ndale Mono" panose="020B0509000000000004" pitchFamily="49" charset="0"/>
              </a:rPr>
              <a:t>The crime rate analysis database system can be integrated with other systems such as surveillance systems, emergency response systems, and social media monitoring systems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ndale Mono" panose="020B0509000000000004" pitchFamily="49" charset="0"/>
              </a:rPr>
              <a:t>The crime rate analysis database system can be enhanced with predictive analytics capabilities to forecast crime trends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ndale Mono" panose="020B0509000000000004" pitchFamily="49" charset="0"/>
              </a:rPr>
              <a:t>A mobile application to access real-time crime data and analysis on-the-go.</a:t>
            </a:r>
            <a:endParaRPr lang="en-US" dirty="0">
              <a:solidFill>
                <a:srgbClr val="D1D5DB"/>
              </a:solidFill>
              <a:latin typeface="Andale Mono" panose="020B0509000000000004" pitchFamily="49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ndale Mono" panose="020B0509000000000004" pitchFamily="49" charset="0"/>
              </a:rPr>
              <a:t>The crime rate analysis database system can be expanded to cover other cities or regions</a:t>
            </a:r>
            <a:endParaRPr lang="en-US" b="1" dirty="0">
              <a:latin typeface="Andale Mono" panose="020B0509000000000004" pitchFamily="49" charset="0"/>
              <a:cs typeface="AkayaKanadaka" panose="02010502080401010103" pitchFamily="2" charset="77"/>
            </a:endParaRPr>
          </a:p>
        </p:txBody>
      </p:sp>
      <p:sp>
        <p:nvSpPr>
          <p:cNvPr id="203" name="Google Shape;203;p37"/>
          <p:cNvSpPr txBox="1">
            <a:spLocks noGrp="1"/>
          </p:cNvSpPr>
          <p:nvPr>
            <p:ph type="title" idx="15"/>
          </p:nvPr>
        </p:nvSpPr>
        <p:spPr>
          <a:xfrm>
            <a:off x="43930" y="2002420"/>
            <a:ext cx="7421741" cy="483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 dirty="0"/>
              <a:t>Future Scope</a:t>
            </a:r>
            <a:endParaRPr sz="2600" dirty="0"/>
          </a:p>
        </p:txBody>
      </p:sp>
      <p:pic>
        <p:nvPicPr>
          <p:cNvPr id="26" name="Google Shape;1294;p63">
            <a:extLst>
              <a:ext uri="{FF2B5EF4-FFF2-40B4-BE49-F238E27FC236}">
                <a16:creationId xmlns:a16="http://schemas.microsoft.com/office/drawing/2014/main" id="{750CB263-51DD-22F3-99E0-FDB1A98C20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3440" y="208930"/>
            <a:ext cx="724446" cy="6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203;p37">
            <a:extLst>
              <a:ext uri="{FF2B5EF4-FFF2-40B4-BE49-F238E27FC236}">
                <a16:creationId xmlns:a16="http://schemas.microsoft.com/office/drawing/2014/main" id="{258B22A8-4657-234E-A5A9-20667A7EBBE8}"/>
              </a:ext>
            </a:extLst>
          </p:cNvPr>
          <p:cNvSpPr txBox="1">
            <a:spLocks/>
          </p:cNvSpPr>
          <p:nvPr/>
        </p:nvSpPr>
        <p:spPr>
          <a:xfrm>
            <a:off x="111008" y="428135"/>
            <a:ext cx="7882360" cy="651647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-US" sz="2600" dirty="0"/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1130692604"/>
      </p:ext>
    </p:extLst>
  </p:cSld>
  <p:clrMapOvr>
    <a:masterClrMapping/>
  </p:clrMapOvr>
</p:sld>
</file>

<file path=ppt/theme/theme1.xml><?xml version="1.0" encoding="utf-8"?>
<a:theme xmlns:a="http://schemas.openxmlformats.org/drawingml/2006/main" name="Ethical Dilemmas of Political Espionage Bachelor's Thesis by Slidesgo">
  <a:themeElements>
    <a:clrScheme name="Simple Light">
      <a:dk1>
        <a:srgbClr val="020226"/>
      </a:dk1>
      <a:lt1>
        <a:srgbClr val="EAF3F4"/>
      </a:lt1>
      <a:dk2>
        <a:srgbClr val="2179FF"/>
      </a:dk2>
      <a:lt2>
        <a:srgbClr val="1749E9"/>
      </a:lt2>
      <a:accent1>
        <a:srgbClr val="39E9D9"/>
      </a:accent1>
      <a:accent2>
        <a:srgbClr val="B060FF"/>
      </a:accent2>
      <a:accent3>
        <a:srgbClr val="5E156B"/>
      </a:accent3>
      <a:accent4>
        <a:srgbClr val="270048"/>
      </a:accent4>
      <a:accent5>
        <a:srgbClr val="FFFFFF"/>
      </a:accent5>
      <a:accent6>
        <a:srgbClr val="FFFFFF"/>
      </a:accent6>
      <a:hlink>
        <a:srgbClr val="EAF3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333</Words>
  <Application>Microsoft Macintosh PowerPoint</Application>
  <PresentationFormat>On-screen Show (16:9)</PresentationFormat>
  <Paragraphs>68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Orbitron</vt:lpstr>
      <vt:lpstr>Arial</vt:lpstr>
      <vt:lpstr>Andale Mono</vt:lpstr>
      <vt:lpstr>Bebas Neue</vt:lpstr>
      <vt:lpstr>Orbitron ExtraBold</vt:lpstr>
      <vt:lpstr>Wingdings</vt:lpstr>
      <vt:lpstr>Spline Sans</vt:lpstr>
      <vt:lpstr>Ethical Dilemmas of Political Espionage Bachelor's Thesis by Slidesgo</vt:lpstr>
      <vt:lpstr>GROUP 3:  GAURI PATIL GREESHMA JANPALA SIVANAGENDRA MARADA SWAPNIL PATIL </vt:lpstr>
      <vt:lpstr>01</vt:lpstr>
      <vt:lpstr>High Level Design</vt:lpstr>
      <vt:lpstr>Final ERD</vt:lpstr>
      <vt:lpstr>Database Objects</vt:lpstr>
      <vt:lpstr>DDL/DML Scripts</vt:lpstr>
      <vt:lpstr>LIVE DEMO</vt:lpstr>
      <vt:lpstr>Visualisation (POWER BI)</vt:lpstr>
      <vt:lpstr>Future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RATE ANALYSIS DATABASE SYSTEM</dc:title>
  <cp:lastModifiedBy>Gauri Patil</cp:lastModifiedBy>
  <cp:revision>20</cp:revision>
  <dcterms:modified xsi:type="dcterms:W3CDTF">2023-04-26T21:32:43Z</dcterms:modified>
</cp:coreProperties>
</file>